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73"/>
  </p:notesMasterIdLst>
  <p:handoutMasterIdLst>
    <p:handoutMasterId r:id="rId74"/>
  </p:handoutMasterIdLst>
  <p:sldIdLst>
    <p:sldId id="351" r:id="rId6"/>
    <p:sldId id="383" r:id="rId7"/>
    <p:sldId id="384" r:id="rId8"/>
    <p:sldId id="295" r:id="rId9"/>
    <p:sldId id="296" r:id="rId10"/>
    <p:sldId id="297" r:id="rId11"/>
    <p:sldId id="298" r:id="rId12"/>
    <p:sldId id="299" r:id="rId13"/>
    <p:sldId id="300" r:id="rId14"/>
    <p:sldId id="301" r:id="rId15"/>
    <p:sldId id="303" r:id="rId16"/>
    <p:sldId id="304" r:id="rId17"/>
    <p:sldId id="302" r:id="rId18"/>
    <p:sldId id="365" r:id="rId19"/>
    <p:sldId id="305" r:id="rId20"/>
    <p:sldId id="306" r:id="rId21"/>
    <p:sldId id="307" r:id="rId22"/>
    <p:sldId id="308" r:id="rId23"/>
    <p:sldId id="309" r:id="rId24"/>
    <p:sldId id="310" r:id="rId25"/>
    <p:sldId id="311" r:id="rId26"/>
    <p:sldId id="352" r:id="rId27"/>
    <p:sldId id="332" r:id="rId28"/>
    <p:sldId id="353" r:id="rId29"/>
    <p:sldId id="354" r:id="rId30"/>
    <p:sldId id="355" r:id="rId31"/>
    <p:sldId id="356" r:id="rId32"/>
    <p:sldId id="357" r:id="rId33"/>
    <p:sldId id="358" r:id="rId34"/>
    <p:sldId id="359" r:id="rId35"/>
    <p:sldId id="360" r:id="rId36"/>
    <p:sldId id="331" r:id="rId37"/>
    <p:sldId id="312" r:id="rId38"/>
    <p:sldId id="322" r:id="rId39"/>
    <p:sldId id="366" r:id="rId40"/>
    <p:sldId id="367" r:id="rId41"/>
    <p:sldId id="368" r:id="rId42"/>
    <p:sldId id="369" r:id="rId43"/>
    <p:sldId id="370" r:id="rId44"/>
    <p:sldId id="371" r:id="rId45"/>
    <p:sldId id="372" r:id="rId46"/>
    <p:sldId id="373" r:id="rId47"/>
    <p:sldId id="317" r:id="rId48"/>
    <p:sldId id="313" r:id="rId49"/>
    <p:sldId id="318" r:id="rId50"/>
    <p:sldId id="314" r:id="rId51"/>
    <p:sldId id="319" r:id="rId52"/>
    <p:sldId id="320" r:id="rId53"/>
    <p:sldId id="321" r:id="rId54"/>
    <p:sldId id="323" r:id="rId55"/>
    <p:sldId id="315" r:id="rId56"/>
    <p:sldId id="325" r:id="rId57"/>
    <p:sldId id="326" r:id="rId58"/>
    <p:sldId id="327" r:id="rId59"/>
    <p:sldId id="328" r:id="rId60"/>
    <p:sldId id="316" r:id="rId61"/>
    <p:sldId id="324" r:id="rId62"/>
    <p:sldId id="361" r:id="rId63"/>
    <p:sldId id="388" r:id="rId64"/>
    <p:sldId id="389" r:id="rId65"/>
    <p:sldId id="390" r:id="rId66"/>
    <p:sldId id="375" r:id="rId67"/>
    <p:sldId id="387" r:id="rId68"/>
    <p:sldId id="385" r:id="rId69"/>
    <p:sldId id="386" r:id="rId70"/>
    <p:sldId id="382" r:id="rId71"/>
    <p:sldId id="374" r:id="rId7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01E"/>
    <a:srgbClr val="0C377B"/>
    <a:srgbClr val="002D31"/>
    <a:srgbClr val="0C224D"/>
    <a:srgbClr val="391438"/>
    <a:srgbClr val="006AAC"/>
    <a:srgbClr val="000000"/>
    <a:srgbClr val="FFF10B"/>
    <a:srgbClr val="0B2D1A"/>
    <a:srgbClr val="E478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53" autoAdjust="0"/>
    <p:restoredTop sz="90586" autoAdjust="0"/>
  </p:normalViewPr>
  <p:slideViewPr>
    <p:cSldViewPr>
      <p:cViewPr varScale="1">
        <p:scale>
          <a:sx n="49" d="100"/>
          <a:sy n="49" d="100"/>
        </p:scale>
        <p:origin x="-126" y="186"/>
      </p:cViewPr>
      <p:guideLst>
        <p:guide orient="horz" pos="2203"/>
        <p:guide pos="3917"/>
      </p:guideLst>
    </p:cSldViewPr>
  </p:slideViewPr>
  <p:outlineViewPr>
    <p:cViewPr>
      <p:scale>
        <a:sx n="33" d="100"/>
        <a:sy n="33" d="100"/>
      </p:scale>
      <p:origin x="0" y="-163"/>
    </p:cViewPr>
  </p:outlineViewPr>
  <p:notesTextViewPr>
    <p:cViewPr>
      <p:scale>
        <a:sx n="100" d="100"/>
        <a:sy n="100" d="100"/>
      </p:scale>
      <p:origin x="0" y="0"/>
    </p:cViewPr>
  </p:notesTextViewPr>
  <p:sorterViewPr>
    <p:cViewPr varScale="1">
      <p:scale>
        <a:sx n="1" d="1"/>
        <a:sy n="1" d="1"/>
      </p:scale>
      <p:origin x="0" y="-26841"/>
    </p:cViewPr>
  </p:sorterViewPr>
  <p:notesViewPr>
    <p:cSldViewPr showGuides="1">
      <p:cViewPr varScale="1">
        <p:scale>
          <a:sx n="76" d="100"/>
          <a:sy n="76" d="100"/>
        </p:scale>
        <p:origin x="400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6A1327-0AC3-41A2-84AC-3AFF5758661B}" type="datetime8">
              <a:rPr lang="en-US" smtClean="0">
                <a:latin typeface="Segoe UI" pitchFamily="34" charset="0"/>
              </a:rPr>
              <a:t>11/7/2016 10:30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A9E72A3-73C3-4EC0-976B-555052BC0BC2}" type="datetime8">
              <a:rPr lang="en-US" smtClean="0"/>
              <a:t>11/7/2016 10:25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just briefly mention about the topic and as we open the next slide, start introducing ourselves.</a:t>
            </a:r>
          </a:p>
          <a:p>
            <a:endParaRPr lang="en-US" dirty="0"/>
          </a:p>
          <a:p>
            <a:endParaRPr lang="en-US" dirty="0"/>
          </a:p>
          <a:p>
            <a:endParaRPr lang="en-US" dirty="0"/>
          </a:p>
          <a:p>
            <a:r>
              <a:rPr lang="en-US" dirty="0"/>
              <a:t>Cortana – highlight it is not there ? Not so much </a:t>
            </a:r>
            <a:r>
              <a:rPr lang="en-US" dirty="0">
                <a:sym typeface="Wingdings" panose="05000000000000000000" pitchFamily="2" charset="2"/>
              </a:rPr>
              <a:t> -RS1 removal</a:t>
            </a:r>
          </a:p>
          <a:p>
            <a:r>
              <a:rPr lang="en-US" dirty="0">
                <a:sym typeface="Wingdings" panose="05000000000000000000" pitchFamily="2" charset="2"/>
              </a:rPr>
              <a:t>Hello – Passport – not a personal device </a:t>
            </a:r>
          </a:p>
          <a:p>
            <a:r>
              <a:rPr lang="en-US" dirty="0">
                <a:sym typeface="Wingdings" panose="05000000000000000000" pitchFamily="2" charset="2"/>
              </a:rPr>
              <a:t>Skype – integration limited </a:t>
            </a:r>
          </a:p>
          <a:p>
            <a:r>
              <a:rPr lang="en-US" dirty="0">
                <a:sym typeface="Wingdings" panose="05000000000000000000" pitchFamily="2" charset="2"/>
              </a:rPr>
              <a:t>NFC – not reliable in </a:t>
            </a:r>
            <a:r>
              <a:rPr lang="en-US" dirty="0" err="1">
                <a:sym typeface="Wingdings" panose="05000000000000000000" pitchFamily="2" charset="2"/>
              </a:rPr>
              <a:t>experiements</a:t>
            </a:r>
            <a:r>
              <a:rPr lang="en-US" dirty="0">
                <a:sym typeface="Wingdings" panose="05000000000000000000" pitchFamily="2" charset="2"/>
              </a:rPr>
              <a:t> </a:t>
            </a:r>
          </a:p>
          <a:p>
            <a:r>
              <a:rPr lang="en-US" dirty="0" err="1">
                <a:sym typeface="Wingdings" panose="05000000000000000000" pitchFamily="2" charset="2"/>
              </a:rPr>
              <a:t>Accessability</a:t>
            </a:r>
            <a:r>
              <a:rPr lang="en-US" dirty="0">
                <a:sym typeface="Wingdings" panose="05000000000000000000" pitchFamily="2" charset="2"/>
              </a:rPr>
              <a:t> </a:t>
            </a:r>
          </a:p>
          <a:p>
            <a:r>
              <a:rPr lang="en-US" dirty="0" err="1">
                <a:sym typeface="Wingdings" panose="05000000000000000000" pitchFamily="2" charset="2"/>
              </a:rPr>
              <a:t>Continium</a:t>
            </a:r>
            <a:r>
              <a:rPr lang="en-US" dirty="0">
                <a:sym typeface="Wingdings" panose="05000000000000000000" pitchFamily="2" charset="2"/>
              </a:rPr>
              <a:t> – works better together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76764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will run full screen or half screen</a:t>
            </a:r>
          </a:p>
          <a:p>
            <a:r>
              <a:rPr lang="en-US" dirty="0"/>
              <a:t>Dr. Neil brings up an app to demo the full screen and half screen, see the app goes to different mode</a:t>
            </a:r>
          </a:p>
          <a:p>
            <a:r>
              <a:rPr lang="en-US" dirty="0"/>
              <a:t>Sankar: Clarify that it’s different from the Windows 10 Desktop where multiple windows are active at the same time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28170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Sankar to ask if the apps can get the feed from both the cameras and know what is coming from which camera.</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11871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6AAC"/>
                </a:solidFill>
              </a:rPr>
              <a:t>Dr. Neil to describe the usage of pens</a:t>
            </a:r>
          </a:p>
          <a:p>
            <a:r>
              <a:rPr lang="en-US" dirty="0">
                <a:solidFill>
                  <a:srgbClr val="006AAC"/>
                </a:solidFill>
              </a:rPr>
              <a:t>Demo – use the two pens and draw at the same time</a:t>
            </a:r>
          </a:p>
          <a:p>
            <a:endParaRPr lang="en-US" dirty="0">
              <a:solidFill>
                <a:srgbClr val="006AAC"/>
              </a:solidFill>
            </a:endParaRPr>
          </a:p>
          <a:p>
            <a:r>
              <a:rPr lang="en-US" dirty="0">
                <a:solidFill>
                  <a:srgbClr val="006AAC"/>
                </a:solidFill>
              </a:rPr>
              <a:t>Sankar question – Can the pen and finger be used simultaneously? Do the app developers know what type of event it is?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2363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6AAC"/>
                </a:solidFill>
              </a:rPr>
              <a:t>When you walk in the room, it knows when people are around </a:t>
            </a:r>
          </a:p>
          <a:p>
            <a:r>
              <a:rPr lang="en-US" dirty="0">
                <a:solidFill>
                  <a:srgbClr val="006AAC"/>
                </a:solidFill>
              </a:rPr>
              <a:t>Not much dev needs to do</a:t>
            </a:r>
          </a:p>
          <a:p>
            <a:r>
              <a:rPr lang="en-US" dirty="0">
                <a:solidFill>
                  <a:srgbClr val="006AAC"/>
                </a:solidFill>
              </a:rPr>
              <a:t>Sankar ask question: can it automatically start up the app; Lead to the NFC</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3425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6AAC"/>
                </a:solidFill>
              </a:rPr>
              <a:t>Dr. Neil: Can be used to start up an app</a:t>
            </a:r>
          </a:p>
          <a:p>
            <a:r>
              <a:rPr lang="en-US" dirty="0">
                <a:solidFill>
                  <a:srgbClr val="006AAC"/>
                </a:solidFill>
              </a:rPr>
              <a:t>Sankar: In the special scenarios where authentication is needed, developers can use this to provide a second factor authentication and things like that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92808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6AAC"/>
                </a:solidFill>
              </a:rPr>
              <a:t>Bluetooth – within range or send the signal to trigger behavior</a:t>
            </a:r>
          </a:p>
          <a:p>
            <a:r>
              <a:rPr lang="en-US" dirty="0">
                <a:solidFill>
                  <a:srgbClr val="006AAC"/>
                </a:solidFill>
              </a:rPr>
              <a:t>Review scenarios and considerations between WIFI vs Bluetooth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41738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Sankar will lead and Neil asks questions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36644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Sankar: It shouldn’t be seen as a personal computer. The usual aspects that we expect from a personal computer don’t exist with Surface Hub</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86392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it is not bound to a single user. It is designed for sharing and collaboration. We will talk more about what it means to app developers later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9757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Surface hub is not something you log into. It just turns on when you walk to it, and you and your team just start interacting with it,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60897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ourselves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5948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use this as a huge personal desktop device; </a:t>
            </a:r>
          </a:p>
          <a:p>
            <a:r>
              <a:rPr lang="en-US" dirty="0"/>
              <a:t>Usually purchased for TEAM and utilized by TEAM rather than in a private office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21599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Sankar to talk about: Last but not the least, since it is a shared space device, after each session, the hub erases all the application state and resets. This is different from factory reset of course.</a:t>
            </a:r>
          </a:p>
          <a:p>
            <a:r>
              <a:rPr lang="en-US" dirty="0"/>
              <a:t>Dr. Neil to jump in and talk about the data saving options w.r.t </a:t>
            </a:r>
            <a:r>
              <a:rPr lang="en-US" dirty="0" err="1"/>
              <a:t>onederive</a:t>
            </a:r>
            <a:r>
              <a:rPr lang="en-US" dirty="0"/>
              <a:t>, on the network, </a:t>
            </a:r>
            <a:r>
              <a:rPr lang="en-US" dirty="0" err="1"/>
              <a:t>sharepoint</a:t>
            </a:r>
            <a:r>
              <a:rPr lang="en-US" dirty="0"/>
              <a:t> etc.</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78707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Sankar to lead this:</a:t>
            </a:r>
          </a:p>
          <a:p>
            <a:r>
              <a:rPr lang="en-US" dirty="0"/>
              <a:t>Now that we have talked about what this device is and is not. Let us look into some of the scenarios that developers can build apps for.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20679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Presentations. We can have multiple people presenting at the same time in a very interactive way.</a:t>
            </a:r>
          </a:p>
          <a:p>
            <a:r>
              <a:rPr lang="en-US" dirty="0"/>
              <a:t>Dr. Neil to mention that the way Sankar and he are doing right now.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483383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brainstorming scenario, collaborating and working on different ideas together</a:t>
            </a:r>
          </a:p>
          <a:p>
            <a:r>
              <a:rPr lang="en-US" dirty="0"/>
              <a:t>Like Dr. Neil writes Hub is Cool. Sankar writes and awesome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66979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scenario is where content can be brought from multiple resources to the session, from their network sources, devices etc. And once they are put together sharing it back. For example, building collages, sprint meetings etc.</a:t>
            </a:r>
          </a:p>
          <a:p>
            <a:endParaRPr lang="en-US" dirty="0"/>
          </a:p>
          <a:p>
            <a:r>
              <a:rPr lang="en-US" dirty="0"/>
              <a:t>Dr. Neil asks: can app highlight all of these? </a:t>
            </a:r>
          </a:p>
          <a:p>
            <a:r>
              <a:rPr lang="en-US" dirty="0"/>
              <a:t>Sankar: Of course and these are just a few of the scenarios possible. As usual many more creative scenarios will unfold when developers start to use this platform as their creative canvas.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41589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Sankar ask question to Neil: So how does this actually help the end user with their tasks?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84366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walk into a room, you realize people are not engaged with each other because of their personal computer</a:t>
            </a:r>
          </a:p>
          <a:p>
            <a:r>
              <a:rPr lang="en-US" dirty="0"/>
              <a:t>Personal device vs Hub</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99999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 transparency not provide personal contents on the personal device</a:t>
            </a:r>
          </a:p>
          <a:p>
            <a:endParaRPr lang="en-US" dirty="0"/>
          </a:p>
          <a:p>
            <a:r>
              <a:rPr lang="en-US" dirty="0"/>
              <a:t>Sankar to jump in contrast with the current screen sharing and mention the transparency part of the conversation.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06335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Sankar to jump in and say: When developers bring all of these concepts together, they can unlock the real collaboration potential of this device and more importantly of the team they are looking to help with their apps.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010289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Sankar to ask: Today we are doing this presentation, but this is part of a larger series right?</a:t>
            </a:r>
          </a:p>
          <a:p>
            <a:r>
              <a:rPr lang="en-US" dirty="0"/>
              <a:t>Dr. Neil to talk through the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619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Sales pitch,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3195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345477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Neil to talk through the slide</a:t>
            </a:r>
          </a:p>
          <a:p>
            <a:r>
              <a:rPr lang="en-US" dirty="0"/>
              <a:t>Sankar to ask: So, Dr. Neil, is this brand new that we brought all of these things together?</a:t>
            </a:r>
          </a:p>
          <a:p>
            <a:r>
              <a:rPr lang="en-US" dirty="0"/>
              <a:t>Dr. Neil to talk about the history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786556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solidFill>
                  <a:srgbClr val="008F7B"/>
                </a:solidFill>
              </a:rPr>
              <a:t>Walk up and use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059039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8F7B"/>
                </a:solidFill>
              </a:rPr>
              <a:t>How do things get on the screen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238977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8F7B"/>
                </a:solidFill>
              </a:rPr>
              <a:t>Menus should not move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266151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8F7B"/>
                </a:solidFill>
              </a:rPr>
              <a:t>Europe </a:t>
            </a:r>
            <a:r>
              <a:rPr lang="en-US" dirty="0" err="1">
                <a:solidFill>
                  <a:srgbClr val="008F7B"/>
                </a:solidFill>
              </a:rPr>
              <a:t>vs</a:t>
            </a:r>
            <a:r>
              <a:rPr lang="en-US" dirty="0">
                <a:solidFill>
                  <a:srgbClr val="008F7B"/>
                </a:solidFill>
              </a:rPr>
              <a:t> US cars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806921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8F7B"/>
                </a:solidFill>
              </a:rPr>
              <a:t>Direct manipulation - Touch is obvious </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8F7B"/>
                </a:solidFill>
              </a:rPr>
              <a:t>Indirect</a:t>
            </a:r>
            <a:r>
              <a:rPr lang="en-US" baseline="0" dirty="0">
                <a:solidFill>
                  <a:srgbClr val="008F7B"/>
                </a:solidFill>
              </a:rPr>
              <a:t> manipulation - N</a:t>
            </a:r>
            <a:r>
              <a:rPr lang="en-US" dirty="0">
                <a:solidFill>
                  <a:srgbClr val="008F7B"/>
                </a:solidFill>
              </a:rPr>
              <a:t>eeds to be learned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698879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8F7B"/>
                </a:solidFill>
              </a:rPr>
              <a:t>Icons need to be obvious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012272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8F7B"/>
                </a:solidFill>
              </a:rPr>
              <a:t>Modal operations break other users experiences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14507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is the product is, and is not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87718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Neil will talk about the this session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54651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Neil will talk about the this session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115125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Neil will talk about the this session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627861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Neil will talk about the this session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885567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the program coming together, UWP, what needs to learn before the Dr. Neil tutorials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595671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874657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sz="900" kern="1200" baseline="0" dirty="0">
                <a:solidFill>
                  <a:schemeClr val="tx1"/>
                </a:solidFill>
                <a:effectLst/>
                <a:latin typeface="+mn-lt"/>
                <a:ea typeface="+mn-ea"/>
                <a:cs typeface="+mn-cs"/>
              </a:rPr>
              <a:t>It has </a:t>
            </a:r>
            <a:r>
              <a:rPr lang="en-US" dirty="0"/>
              <a:t>been </a:t>
            </a:r>
            <a:r>
              <a:rPr lang="en-US" sz="900" kern="1200" baseline="0" dirty="0">
                <a:solidFill>
                  <a:schemeClr val="tx1"/>
                </a:solidFill>
                <a:effectLst/>
                <a:latin typeface="+mn-lt"/>
                <a:ea typeface="+mn-ea"/>
                <a:cs typeface="+mn-cs"/>
              </a:rPr>
              <a:t>a real journey for us to get to one Windows with Windows 10. Back in Windows 7 we started our journey to bring together Windows into one, scalable platform which could support the growing variety of devices and scenarios that developers wanted to build app experiences for. We started by merging the lower level parts of the OS, then the developer experience, and now with Windows 10, we have unified all of the Windows family.</a:t>
            </a:r>
            <a:endParaRPr lang="en-US" dirty="0"/>
          </a:p>
          <a:p>
            <a:pPr defTabSz="924916">
              <a:defRPr/>
            </a:pPr>
            <a:endParaRPr lang="en-US" dirty="0"/>
          </a:p>
          <a:p>
            <a:pPr defTabSz="924916">
              <a:defRPr/>
            </a:pPr>
            <a:r>
              <a:rPr lang="en-US" sz="900" kern="1200" dirty="0">
                <a:solidFill>
                  <a:schemeClr val="tx1"/>
                </a:solidFill>
                <a:effectLst/>
                <a:latin typeface="+mn-lt"/>
                <a:ea typeface="+mn-ea"/>
                <a:cs typeface="+mn-cs"/>
              </a:rPr>
              <a:t>At</a:t>
            </a:r>
            <a:r>
              <a:rPr lang="en-US" sz="900" kern="1200" baseline="0" dirty="0">
                <a:solidFill>
                  <a:schemeClr val="tx1"/>
                </a:solidFill>
                <a:effectLst/>
                <a:latin typeface="+mn-lt"/>
                <a:ea typeface="+mn-ea"/>
                <a:cs typeface="+mn-cs"/>
              </a:rPr>
              <a:t> the same time, we have been able to quickly add several new device families to Windows. </a:t>
            </a:r>
            <a:r>
              <a:rPr lang="en-US" sz="900" kern="1200" dirty="0">
                <a:solidFill>
                  <a:schemeClr val="tx1"/>
                </a:solidFill>
                <a:effectLst/>
                <a:latin typeface="+mn-lt"/>
                <a:ea typeface="+mn-ea"/>
                <a:cs typeface="+mn-cs"/>
              </a:rPr>
              <a:t>This</a:t>
            </a:r>
            <a:r>
              <a:rPr lang="en-US" sz="900" kern="1200" baseline="0" dirty="0">
                <a:solidFill>
                  <a:schemeClr val="tx1"/>
                </a:solidFill>
                <a:effectLst/>
                <a:latin typeface="+mn-lt"/>
                <a:ea typeface="+mn-ea"/>
                <a:cs typeface="+mn-cs"/>
              </a:rPr>
              <a:t> has been a multiyear journey and with Windows 10 we now have one core operating system, one app platform, and one Store to empower developers to reach their Windows customers wherever they are and on whatever device they happen to be using.</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64</a:t>
            </a:fld>
            <a:endParaRPr lang="en-US">
              <a:solidFill>
                <a:prstClr val="black"/>
              </a:solidFill>
              <a:latin typeface="Arial"/>
            </a:endParaRPr>
          </a:p>
        </p:txBody>
      </p:sp>
    </p:spTree>
    <p:extLst>
      <p:ext uri="{BB962C8B-B14F-4D97-AF65-F5344CB8AC3E}">
        <p14:creationId xmlns:p14="http://schemas.microsoft.com/office/powerpoint/2010/main" val="18572302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sz="800" b="0" baseline="0" dirty="0"/>
              <a:t>UWP provides </a:t>
            </a:r>
            <a:r>
              <a:rPr lang="en-US" sz="800" b="1" baseline="0" dirty="0"/>
              <a:t>common APIs </a:t>
            </a:r>
            <a:r>
              <a:rPr lang="en-US" sz="800" b="0" baseline="0" dirty="0"/>
              <a:t>that can be used across all different devices powered by Windows 10. Alongside these common APIs, there are </a:t>
            </a:r>
            <a:r>
              <a:rPr lang="en-US" sz="800" b="1" baseline="0" dirty="0"/>
              <a:t>extensions </a:t>
            </a:r>
            <a:r>
              <a:rPr lang="en-US" sz="800" b="0" baseline="0" dirty="0"/>
              <a:t>available for each of the platforms that offer distinct capabilities (such as Mobile, Xbox and Desktop). These extension APIs work with the </a:t>
            </a:r>
            <a:r>
              <a:rPr lang="en-US" sz="800" b="1" baseline="0" dirty="0"/>
              <a:t>API contracts </a:t>
            </a:r>
            <a:r>
              <a:rPr lang="en-US" sz="800" b="0" baseline="0" dirty="0"/>
              <a:t>functionality to enable developers to light up features on devices that have these capabilities, but ensure the core of the app works across all devices. UWP also provides a number of </a:t>
            </a:r>
            <a:r>
              <a:rPr lang="en-US" sz="800" b="1" baseline="0" dirty="0"/>
              <a:t>UI frameworks</a:t>
            </a:r>
            <a:r>
              <a:rPr lang="en-US" sz="800" b="0" baseline="0" dirty="0"/>
              <a:t>, such as Windows XAML, DirectX and HTML to act as the user interface layer of the apps.</a:t>
            </a:r>
          </a:p>
          <a:p>
            <a:pPr defTabSz="924916">
              <a:defRPr/>
            </a:pPr>
            <a:endParaRPr lang="en-US" sz="800" b="0" baseline="0" dirty="0"/>
          </a:p>
          <a:p>
            <a:pPr marL="0" marR="0" indent="0" algn="l" defTabSz="924916" rtl="0" eaLnBrk="1" fontAlgn="auto" latinLnBrk="0" hangingPunct="1">
              <a:lnSpc>
                <a:spcPct val="100000"/>
              </a:lnSpc>
              <a:spcBef>
                <a:spcPts val="0"/>
              </a:spcBef>
              <a:spcAft>
                <a:spcPts val="0"/>
              </a:spcAft>
              <a:buClrTx/>
              <a:buSzTx/>
              <a:buFontTx/>
              <a:buNone/>
              <a:tabLst/>
              <a:defRPr/>
            </a:pPr>
            <a:r>
              <a:rPr lang="en-US" sz="800" b="0" baseline="0" dirty="0"/>
              <a:t>Beneath the APIs, UWP also provides an </a:t>
            </a:r>
            <a:r>
              <a:rPr lang="en-US" sz="800" b="1" baseline="0" dirty="0"/>
              <a:t>app model </a:t>
            </a:r>
            <a:r>
              <a:rPr lang="en-US" sz="800" b="0" baseline="0" dirty="0"/>
              <a:t>that looks after the </a:t>
            </a:r>
            <a:r>
              <a:rPr lang="en-US" sz="800" b="1" baseline="0" dirty="0"/>
              <a:t>complete lifecycle of the apps</a:t>
            </a:r>
            <a:r>
              <a:rPr lang="en-US" sz="800" b="0" baseline="0" dirty="0"/>
              <a:t>, </a:t>
            </a:r>
            <a:r>
              <a:rPr lang="en-US" sz="800" baseline="0" dirty="0"/>
              <a:t>from installation to uninstallation, providing a cleaner way for apps to be </a:t>
            </a:r>
            <a:r>
              <a:rPr lang="en-US" sz="800" b="1" baseline="0" dirty="0"/>
              <a:t>installed, run, updated and uninstalled</a:t>
            </a:r>
            <a:r>
              <a:rPr lang="en-US" sz="800" baseline="0" dirty="0"/>
              <a:t>, preventing “Windows rot”</a:t>
            </a:r>
            <a:r>
              <a:rPr lang="en-US" sz="800" b="0" baseline="0" dirty="0"/>
              <a:t>. </a:t>
            </a:r>
            <a:r>
              <a:rPr lang="en-US" sz="800" baseline="0" dirty="0"/>
              <a:t>The app lifecycle also provides limited background execution of apps (only one foreground app executes at a time, with mechanisms in the OS to ask for specific background task execution (on a schedule, triggered by various events (e.g. Internet/Bluetooth connectivity, power changes, etc.) and in specific scenarios such as music playing or GPS tracking).</a:t>
            </a:r>
          </a:p>
          <a:p>
            <a:pPr marL="0" marR="0" indent="0" algn="l" defTabSz="924916" rtl="0" eaLnBrk="1" fontAlgn="auto" latinLnBrk="0" hangingPunct="1">
              <a:lnSpc>
                <a:spcPct val="100000"/>
              </a:lnSpc>
              <a:spcBef>
                <a:spcPts val="0"/>
              </a:spcBef>
              <a:spcAft>
                <a:spcPts val="0"/>
              </a:spcAft>
              <a:buClrTx/>
              <a:buSzTx/>
              <a:buFontTx/>
              <a:buNone/>
              <a:tabLst/>
              <a:defRPr/>
            </a:pPr>
            <a:endParaRPr lang="en-US" sz="800" baseline="0" dirty="0"/>
          </a:p>
          <a:p>
            <a:pPr marL="0" marR="0" indent="0" algn="l" defTabSz="924916" rtl="0" eaLnBrk="1" fontAlgn="auto" latinLnBrk="0" hangingPunct="1">
              <a:lnSpc>
                <a:spcPct val="100000"/>
              </a:lnSpc>
              <a:spcBef>
                <a:spcPts val="0"/>
              </a:spcBef>
              <a:spcAft>
                <a:spcPts val="0"/>
              </a:spcAft>
              <a:buClrTx/>
              <a:buSzTx/>
              <a:buFontTx/>
              <a:buNone/>
              <a:tabLst/>
              <a:defRPr/>
            </a:pPr>
            <a:r>
              <a:rPr lang="en-US" sz="800" baseline="0" dirty="0"/>
              <a:t>The third part of UWP is the unification of the services, providing a </a:t>
            </a:r>
            <a:r>
              <a:rPr lang="en-US" sz="800" b="1" baseline="0" dirty="0"/>
              <a:t>single distribution and monetization </a:t>
            </a:r>
            <a:r>
              <a:rPr lang="en-US" sz="800" baseline="0" dirty="0"/>
              <a:t>mechanism through the Windows Store. The </a:t>
            </a:r>
            <a:r>
              <a:rPr lang="en-US" sz="800" b="1" baseline="0" dirty="0"/>
              <a:t>notification model </a:t>
            </a:r>
            <a:r>
              <a:rPr lang="en-US" sz="800" baseline="0" dirty="0"/>
              <a:t>has also been unified, enabling developers to send notifications in a single format to the various Windows devices. A light-weight model to </a:t>
            </a:r>
            <a:r>
              <a:rPr lang="en-US" sz="800" b="1" baseline="0" dirty="0"/>
              <a:t>roam data across devices </a:t>
            </a:r>
            <a:r>
              <a:rPr lang="en-US" sz="800" baseline="0" dirty="0"/>
              <a:t>is also provided to reduce complexity in providing settings and small amounts of data across devices.</a:t>
            </a:r>
          </a:p>
          <a:p>
            <a:pPr marL="0" marR="0" indent="0" algn="l" defTabSz="924916" rtl="0" eaLnBrk="1" fontAlgn="auto" latinLnBrk="0" hangingPunct="1">
              <a:lnSpc>
                <a:spcPct val="100000"/>
              </a:lnSpc>
              <a:spcBef>
                <a:spcPts val="0"/>
              </a:spcBef>
              <a:spcAft>
                <a:spcPts val="0"/>
              </a:spcAft>
              <a:buClrTx/>
              <a:buSzTx/>
              <a:buFontTx/>
              <a:buNone/>
              <a:tabLst/>
              <a:defRPr/>
            </a:pPr>
            <a:endParaRPr lang="en-US" sz="800" baseline="0" dirty="0"/>
          </a:p>
          <a:p>
            <a:pPr marL="0" marR="0" indent="0" algn="l" defTabSz="924916" rtl="0" eaLnBrk="1" fontAlgn="auto" latinLnBrk="0" hangingPunct="1">
              <a:lnSpc>
                <a:spcPct val="100000"/>
              </a:lnSpc>
              <a:spcBef>
                <a:spcPts val="0"/>
              </a:spcBef>
              <a:spcAft>
                <a:spcPts val="0"/>
              </a:spcAft>
              <a:buClrTx/>
              <a:buSzTx/>
              <a:buFontTx/>
              <a:buNone/>
              <a:tabLst/>
              <a:defRPr/>
            </a:pPr>
            <a:r>
              <a:rPr lang="en-US" sz="800" baseline="0" dirty="0"/>
              <a:t>&lt;click&gt;</a:t>
            </a:r>
          </a:p>
          <a:p>
            <a:pPr marL="0" marR="0" indent="0" algn="l" defTabSz="924916" rtl="0" eaLnBrk="1" fontAlgn="auto" latinLnBrk="0" hangingPunct="1">
              <a:lnSpc>
                <a:spcPct val="100000"/>
              </a:lnSpc>
              <a:spcBef>
                <a:spcPts val="0"/>
              </a:spcBef>
              <a:spcAft>
                <a:spcPts val="0"/>
              </a:spcAft>
              <a:buClrTx/>
              <a:buSzTx/>
              <a:buFontTx/>
              <a:buNone/>
              <a:tabLst/>
              <a:defRPr/>
            </a:pPr>
            <a:r>
              <a:rPr lang="en-US" sz="800" baseline="0" dirty="0"/>
              <a:t>Finally, we haven’t forgotten about existing developers who have invested in building applications on Windows and other platforms. Let’s take a closer look.</a:t>
            </a:r>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t>65</a:t>
            </a:fld>
            <a:endParaRPr lang="en-US" dirty="0"/>
          </a:p>
        </p:txBody>
      </p:sp>
    </p:spTree>
    <p:extLst>
      <p:ext uri="{BB962C8B-B14F-4D97-AF65-F5344CB8AC3E}">
        <p14:creationId xmlns:p14="http://schemas.microsoft.com/office/powerpoint/2010/main" val="1351477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the program coming together, UWP, what needs to learn before the Dr. Neil tutorials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10:25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8271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from Neil: So Sankar, what is Surface Hub? </a:t>
            </a:r>
          </a:p>
          <a:p>
            <a:endParaRPr lang="en-US" dirty="0"/>
          </a:p>
          <a:p>
            <a:r>
              <a:rPr lang="en-US" dirty="0"/>
              <a:t>Sankar:</a:t>
            </a:r>
          </a:p>
          <a:p>
            <a:r>
              <a:rPr lang="en-US" dirty="0"/>
              <a:t>Windows 10</a:t>
            </a:r>
          </a:p>
          <a:p>
            <a:r>
              <a:rPr lang="en-US" dirty="0"/>
              <a:t>More than one person</a:t>
            </a:r>
          </a:p>
          <a:p>
            <a:r>
              <a:rPr lang="en-US" dirty="0"/>
              <a:t>Multi-user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89400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Neil to talk about the fixed location</a:t>
            </a:r>
          </a:p>
          <a:p>
            <a:r>
              <a:rPr lang="en-US" dirty="0"/>
              <a:t>Sankar jumps in – other options (move from one room to another, rolling stands)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61498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Sankar to ask about: Is there anything we should know on how it is connected to the network and the Internet?</a:t>
            </a:r>
          </a:p>
          <a:p>
            <a:endParaRPr lang="en-US" dirty="0"/>
          </a:p>
          <a:p>
            <a:r>
              <a:rPr lang="en-US" dirty="0"/>
              <a:t>Dr. Neil to explain the details and go into the next slide</a:t>
            </a:r>
          </a:p>
          <a:p>
            <a:r>
              <a:rPr lang="en-US" dirty="0"/>
              <a:t>Internet, access resources to Cloud, access to Office365 but not a person user account;</a:t>
            </a:r>
          </a:p>
          <a:p>
            <a:r>
              <a:rPr lang="en-US" dirty="0"/>
              <a:t>Not only web based; can build rich application</a:t>
            </a:r>
          </a:p>
          <a:p>
            <a:r>
              <a:rPr lang="en-US" dirty="0"/>
              <a:t>Sankar – why it’s not a person user account what personal user account is for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00933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Neil talks about this slide</a:t>
            </a:r>
          </a:p>
          <a:p>
            <a:endParaRPr lang="en-US" dirty="0"/>
          </a:p>
          <a:p>
            <a:r>
              <a:rPr lang="en-US" dirty="0"/>
              <a:t>Office 365 connected instead of “exchange connected” – </a:t>
            </a:r>
            <a:r>
              <a:rPr lang="en-US" b="1" dirty="0"/>
              <a:t>Office 365 Enabled</a:t>
            </a:r>
          </a:p>
          <a:p>
            <a:r>
              <a:rPr lang="en-US" dirty="0"/>
              <a:t>When you book meeting, hub pop up, access to the AD and calendar, </a:t>
            </a:r>
            <a:r>
              <a:rPr lang="en-US" dirty="0" err="1"/>
              <a:t>sharepoint</a:t>
            </a:r>
            <a:r>
              <a:rPr lang="en-US" dirty="0"/>
              <a:t>, </a:t>
            </a:r>
            <a:r>
              <a:rPr lang="en-US" dirty="0" err="1"/>
              <a:t>Onedrive</a:t>
            </a:r>
            <a:r>
              <a:rPr lang="en-US" dirty="0"/>
              <a:t> for business, cloud data, it does have an AD account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15025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aspect – multi-user and multi-touch</a:t>
            </a:r>
          </a:p>
          <a:p>
            <a:r>
              <a:rPr lang="en-US" dirty="0"/>
              <a:t>Enable more than 1 person to interact with the device</a:t>
            </a:r>
          </a:p>
          <a:p>
            <a:r>
              <a:rPr lang="en-US" dirty="0"/>
              <a:t>Dr. Neil and Sankar to demonstrate using touch at the same time.</a:t>
            </a:r>
          </a:p>
          <a:p>
            <a:r>
              <a:rPr lang="en-US" dirty="0"/>
              <a:t>Sankar to mention that Dr. Neil will be covering more in the design session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A9E72A3-73C3-4EC0-976B-555052BC0BC2}" type="datetime8">
              <a:rPr lang="en-US" smtClean="0"/>
              <a:t>11/7/2016 10:25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0269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7" y="-495"/>
            <a:ext cx="12435840" cy="6995516"/>
          </a:xfrm>
          <a:prstGeom prst="rect">
            <a:avLst/>
          </a:prstGeom>
        </p:spPr>
      </p:pic>
      <p:sp>
        <p:nvSpPr>
          <p:cNvPr id="2" name="Rectangle 1"/>
          <p:cNvSpPr/>
          <p:nvPr userDrawn="1"/>
        </p:nvSpPr>
        <p:spPr bwMode="auto">
          <a:xfrm>
            <a:off x="274638" y="2119163"/>
            <a:ext cx="59436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943600"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943600"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7" y="-7938"/>
            <a:ext cx="12435840" cy="6995516"/>
          </a:xfrm>
          <a:prstGeom prst="rect">
            <a:avLst/>
          </a:prstGeom>
        </p:spPr>
      </p:pic>
      <p:sp>
        <p:nvSpPr>
          <p:cNvPr id="2" name="Rectangle 1"/>
          <p:cNvSpPr/>
          <p:nvPr userDrawn="1"/>
        </p:nvSpPr>
        <p:spPr bwMode="auto">
          <a:xfrm>
            <a:off x="274638" y="2119163"/>
            <a:ext cx="59436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943600"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943600"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2" name="Picture 11" descr="nsq_logotype_2k.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3050" y="321661"/>
            <a:ext cx="1923274" cy="365422"/>
          </a:xfrm>
          <a:prstGeom prst="rect">
            <a:avLst/>
          </a:prstGeom>
        </p:spPr>
      </p:pic>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descr="nsq_logotype_2k.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79437" y="2735262"/>
            <a:ext cx="6088975" cy="115690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06-full_screen_half_screen.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08-two_cameras.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09-pen_enabled.p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07-proximity_sensor.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10-nfc_reader.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11-bluetooth.pn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12-personal_computer.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13-single_user.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14-login.p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microsoft.com/office/2007/relationships/hdphoto" Target="../media/hdphoto1.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15-desktop.p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16-files_data.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33-presentations.p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34-brainstorming.p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35-sharing.pn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36-distractions.p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37-transparency.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38-enriched_conversations.png" TargetMode="External"/><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39-engagement.png" TargetMode="External"/><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40-people_ideas_focus.pn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6-cli_gui_nui.png" TargetMode="External"/><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6-cli_gui_nui.png" TargetMode="External"/><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6-cli_gui_nui.png" TargetMode="External"/><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6-cli_gui_nui.png" TargetMode="External"/><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6-cli_gui_nui.png" TargetMode="External"/><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6-cli_gui_nui.png" TargetMode="External"/><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6-cli_gui_nui.png" TargetMode="External"/><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6-cli_gui_nui.png" TargetMode="External"/><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26-cli_gui_nui.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21-obvious_engagement.pn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17-keyboard_mouse.png" TargetMode="External"/><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2-relating_items.png" TargetMode="External"/><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18-clear_transitions.pn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3-interface_items.png" TargetMode="External"/><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24-spatial_memory.p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25-ui_consistency.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01-large_shared_screen.pn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7-finger_mouse.png" TargetMode="External"/><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19-icon_sizes.png" TargetMode="External"/><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29-manipulation.pn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30-hover.pn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31-menu_systems.png" TargetMode="External"/><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32-feedback.png" TargetMode="External"/><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file://localhost/Volumes/Designer%20Assets/Pipeline/Clients/Microsoft/Surface%20Hub/Intro%20Material/Assets/20-more_people.png" TargetMode="External"/><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28-modality.png"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02-fixed_location.png"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hyperlink" Target="https://channel9.msdn.com/Events/Windows/Developers-Guide-to-Windows-10-RTM" TargetMode="External"/><Relationship Id="rId2" Type="http://schemas.openxmlformats.org/officeDocument/2006/relationships/notesSlide" Target="../notesSlides/notesSlide48.xml"/><Relationship Id="rId1" Type="http://schemas.openxmlformats.org/officeDocument/2006/relationships/slideLayout" Target="../slideLayouts/slideLayout27.xml"/><Relationship Id="rId4" Type="http://schemas.openxmlformats.org/officeDocument/2006/relationships/hyperlink" Target="mailto:hellouwp@Microsoft.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03-internet_connected.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04-exchange_connected.p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file://localhost/Volumes/Designer%20Assets/Pipeline/Clients/Microsoft/Surface%20Hub/Intro%20Material/Assets/05-multi_user_multi_touch.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22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Surface HUB</a:t>
            </a:r>
          </a:p>
        </p:txBody>
      </p:sp>
      <p:sp>
        <p:nvSpPr>
          <p:cNvPr id="3" name="Text Placeholder 2"/>
          <p:cNvSpPr>
            <a:spLocks noGrp="1"/>
          </p:cNvSpPr>
          <p:nvPr>
            <p:ph type="body" sz="quarter" idx="12"/>
          </p:nvPr>
        </p:nvSpPr>
        <p:spPr/>
        <p:txBody>
          <a:bodyPr/>
          <a:lstStyle/>
          <a:p>
            <a:r>
              <a:rPr lang="en-US" dirty="0">
                <a:solidFill>
                  <a:srgbClr val="FFFFFF"/>
                </a:solidFill>
              </a:rPr>
              <a:t>Dr. Neil </a:t>
            </a:r>
            <a:r>
              <a:rPr lang="en-US" dirty="0" err="1">
                <a:solidFill>
                  <a:srgbClr val="FFFFFF"/>
                </a:solidFill>
              </a:rPr>
              <a:t>Roodyn</a:t>
            </a:r>
            <a:endParaRPr lang="en-US" dirty="0">
              <a:solidFill>
                <a:srgbClr val="FFFFFF"/>
              </a:solidFill>
            </a:endParaRPr>
          </a:p>
        </p:txBody>
      </p:sp>
      <p:sp>
        <p:nvSpPr>
          <p:cNvPr id="4" name="TextBox 3"/>
          <p:cNvSpPr txBox="1"/>
          <p:nvPr/>
        </p:nvSpPr>
        <p:spPr>
          <a:xfrm>
            <a:off x="274637" y="2963862"/>
            <a:ext cx="9253374" cy="1043363"/>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latin typeface="Segoe UI Light"/>
                <a:cs typeface="Segoe UI Light"/>
              </a:rPr>
              <a:t>Design, Develop, Deploy Large Shared Screen Interactive Experiences</a:t>
            </a:r>
          </a:p>
          <a:p>
            <a:pPr>
              <a:lnSpc>
                <a:spcPct val="90000"/>
              </a:lnSpc>
              <a:spcAft>
                <a:spcPts val="600"/>
              </a:spcAft>
            </a:pPr>
            <a:endParaRPr lang="en-US" sz="2400" dirty="0" err="1">
              <a:solidFill>
                <a:srgbClr val="FFFFFF"/>
              </a:solidFill>
            </a:endParaRPr>
          </a:p>
        </p:txBody>
      </p:sp>
    </p:spTree>
    <p:extLst>
      <p:ext uri="{BB962C8B-B14F-4D97-AF65-F5344CB8AC3E}">
        <p14:creationId xmlns:p14="http://schemas.microsoft.com/office/powerpoint/2010/main" val="2400594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6AAC"/>
                </a:solidFill>
              </a:rPr>
              <a:t>Full screen or half screen</a:t>
            </a:r>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07862" y="1216021"/>
            <a:ext cx="9497957" cy="5778462"/>
          </a:xfrm>
          <a:prstGeom prst="rect">
            <a:avLst/>
          </a:prstGeom>
        </p:spPr>
      </p:pic>
    </p:spTree>
    <p:extLst>
      <p:ext uri="{BB962C8B-B14F-4D97-AF65-F5344CB8AC3E}">
        <p14:creationId xmlns:p14="http://schemas.microsoft.com/office/powerpoint/2010/main" val="28370085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6AAC"/>
                </a:solidFill>
              </a:rPr>
              <a:t>Two cameras</a:t>
            </a: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15472" y="1220651"/>
            <a:ext cx="9482736" cy="5769202"/>
          </a:xfrm>
          <a:prstGeom prst="rect">
            <a:avLst/>
          </a:prstGeom>
        </p:spPr>
      </p:pic>
    </p:spTree>
    <p:extLst>
      <p:ext uri="{BB962C8B-B14F-4D97-AF65-F5344CB8AC3E}">
        <p14:creationId xmlns:p14="http://schemas.microsoft.com/office/powerpoint/2010/main" val="813804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6AAC"/>
                </a:solidFill>
              </a:rPr>
              <a:t>Pen Enabled</a:t>
            </a: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15472" y="1220651"/>
            <a:ext cx="9482736" cy="5769202"/>
          </a:xfrm>
          <a:prstGeom prst="rect">
            <a:avLst/>
          </a:prstGeom>
        </p:spPr>
      </p:pic>
    </p:spTree>
    <p:extLst>
      <p:ext uri="{BB962C8B-B14F-4D97-AF65-F5344CB8AC3E}">
        <p14:creationId xmlns:p14="http://schemas.microsoft.com/office/powerpoint/2010/main" val="22608239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6AAC"/>
                </a:solidFill>
              </a:rPr>
              <a:t>Proximity Sensor</a:t>
            </a: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15472" y="1220651"/>
            <a:ext cx="9482736" cy="5769202"/>
          </a:xfrm>
          <a:prstGeom prst="rect">
            <a:avLst/>
          </a:prstGeom>
        </p:spPr>
      </p:pic>
    </p:spTree>
    <p:extLst>
      <p:ext uri="{BB962C8B-B14F-4D97-AF65-F5344CB8AC3E}">
        <p14:creationId xmlns:p14="http://schemas.microsoft.com/office/powerpoint/2010/main" val="6492764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6AAC"/>
                </a:solidFill>
              </a:rPr>
              <a:t>NFC reader</a:t>
            </a: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15472" y="1220651"/>
            <a:ext cx="9482736" cy="5769202"/>
          </a:xfrm>
          <a:prstGeom prst="rect">
            <a:avLst/>
          </a:prstGeom>
        </p:spPr>
      </p:pic>
    </p:spTree>
    <p:extLst>
      <p:ext uri="{BB962C8B-B14F-4D97-AF65-F5344CB8AC3E}">
        <p14:creationId xmlns:p14="http://schemas.microsoft.com/office/powerpoint/2010/main" val="22064420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6AAC"/>
                </a:solidFill>
              </a:rPr>
              <a:t>Bluetooth</a:t>
            </a: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15472" y="1220651"/>
            <a:ext cx="9482736" cy="5769202"/>
          </a:xfrm>
          <a:prstGeom prst="rect">
            <a:avLst/>
          </a:prstGeom>
        </p:spPr>
      </p:pic>
    </p:spTree>
    <p:extLst>
      <p:ext uri="{BB962C8B-B14F-4D97-AF65-F5344CB8AC3E}">
        <p14:creationId xmlns:p14="http://schemas.microsoft.com/office/powerpoint/2010/main" val="33200384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0141D"/>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64023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rgbClr val="FFFFFF"/>
                </a:solidFill>
              </a:rPr>
              <a:t>What Surface HUB is NOT!</a:t>
            </a:r>
          </a:p>
        </p:txBody>
      </p:sp>
    </p:spTree>
    <p:extLst>
      <p:ext uri="{BB962C8B-B14F-4D97-AF65-F5344CB8AC3E}">
        <p14:creationId xmlns:p14="http://schemas.microsoft.com/office/powerpoint/2010/main" val="16591682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80141D"/>
                </a:solidFill>
              </a:rPr>
              <a:t>Personal Computer </a:t>
            </a:r>
          </a:p>
          <a:p>
            <a:pPr marL="0" indent="0" algn="ctr">
              <a:buNone/>
            </a:pPr>
            <a:endParaRPr lang="en-US" dirty="0">
              <a:solidFill>
                <a:srgbClr val="80141D"/>
              </a:solidFill>
            </a:endParaRP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37" y="1228589"/>
            <a:ext cx="9482736" cy="5769202"/>
          </a:xfrm>
          <a:prstGeom prst="rect">
            <a:avLst/>
          </a:prstGeom>
        </p:spPr>
      </p:pic>
    </p:spTree>
    <p:extLst>
      <p:ext uri="{BB962C8B-B14F-4D97-AF65-F5344CB8AC3E}">
        <p14:creationId xmlns:p14="http://schemas.microsoft.com/office/powerpoint/2010/main" val="11532290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80141D"/>
                </a:solidFill>
              </a:rPr>
              <a:t>Single User</a:t>
            </a:r>
          </a:p>
          <a:p>
            <a:pPr marL="0" indent="0" algn="ctr">
              <a:buNone/>
            </a:pPr>
            <a:endParaRPr lang="en-US" dirty="0">
              <a:solidFill>
                <a:srgbClr val="80141D"/>
              </a:solidFill>
            </a:endParaRP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37" y="1228589"/>
            <a:ext cx="9482736" cy="5769202"/>
          </a:xfrm>
          <a:prstGeom prst="rect">
            <a:avLst/>
          </a:prstGeom>
        </p:spPr>
      </p:pic>
    </p:spTree>
    <p:extLst>
      <p:ext uri="{BB962C8B-B14F-4D97-AF65-F5344CB8AC3E}">
        <p14:creationId xmlns:p14="http://schemas.microsoft.com/office/powerpoint/2010/main" val="17006173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80141D"/>
                </a:solidFill>
              </a:rPr>
              <a:t>Something you log into </a:t>
            </a:r>
          </a:p>
          <a:p>
            <a:pPr marL="0" indent="0" algn="ctr">
              <a:buNone/>
            </a:pPr>
            <a:endParaRPr lang="en-US" dirty="0">
              <a:solidFill>
                <a:srgbClr val="80141D"/>
              </a:solidFill>
            </a:endParaRP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37" y="1228589"/>
            <a:ext cx="9482736" cy="5769202"/>
          </a:xfrm>
          <a:prstGeom prst="rect">
            <a:avLst/>
          </a:prstGeom>
        </p:spPr>
      </p:pic>
    </p:spTree>
    <p:extLst>
      <p:ext uri="{BB962C8B-B14F-4D97-AF65-F5344CB8AC3E}">
        <p14:creationId xmlns:p14="http://schemas.microsoft.com/office/powerpoint/2010/main" val="39157569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377B"/>
        </a:solidFill>
        <a:effectLst/>
      </p:bgPr>
    </p:bg>
    <p:spTree>
      <p:nvGrpSpPr>
        <p:cNvPr id="1" name=""/>
        <p:cNvGrpSpPr/>
        <p:nvPr/>
      </p:nvGrpSpPr>
      <p:grpSpPr>
        <a:xfrm>
          <a:off x="0" y="0"/>
          <a:ext cx="0" cy="0"/>
          <a:chOff x="0" y="0"/>
          <a:chExt cx="0" cy="0"/>
        </a:xfrm>
      </p:grpSpPr>
      <p:sp>
        <p:nvSpPr>
          <p:cNvPr id="15" name="Title 1"/>
          <p:cNvSpPr txBox="1">
            <a:spLocks/>
          </p:cNvSpPr>
          <p:nvPr/>
        </p:nvSpPr>
        <p:spPr>
          <a:xfrm>
            <a:off x="274639" y="295274"/>
            <a:ext cx="11889564" cy="11445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 Intro</a:t>
            </a:r>
          </a:p>
        </p:txBody>
      </p:sp>
      <p:sp>
        <p:nvSpPr>
          <p:cNvPr id="4" name="Text Placeholder 1"/>
          <p:cNvSpPr>
            <a:spLocks noGrp="1"/>
          </p:cNvSpPr>
          <p:nvPr>
            <p:ph type="body" sz="quarter" idx="10"/>
          </p:nvPr>
        </p:nvSpPr>
        <p:spPr>
          <a:xfrm>
            <a:off x="503237" y="4583355"/>
            <a:ext cx="4724398" cy="1545038"/>
          </a:xfrm>
        </p:spPr>
        <p:txBody>
          <a:bodyPr/>
          <a:lstStyle/>
          <a:p>
            <a:pPr marL="0" indent="0">
              <a:buNone/>
            </a:pPr>
            <a:r>
              <a:rPr lang="en-US" b="1" dirty="0">
                <a:solidFill>
                  <a:schemeClr val="bg1"/>
                </a:solidFill>
              </a:rPr>
              <a:t>Dr. Neil Roodyn</a:t>
            </a:r>
          </a:p>
          <a:p>
            <a:pPr marL="0" indent="0">
              <a:buNone/>
            </a:pPr>
            <a:r>
              <a:rPr lang="en-US" sz="2800" dirty="0">
                <a:solidFill>
                  <a:schemeClr val="bg1"/>
                </a:solidFill>
              </a:rPr>
              <a:t>A founder, entrepreneur, consultant, trainer and author</a:t>
            </a:r>
          </a:p>
        </p:txBody>
      </p:sp>
      <p:sp>
        <p:nvSpPr>
          <p:cNvPr id="5" name="Text Placeholder 1"/>
          <p:cNvSpPr txBox="1">
            <a:spLocks/>
          </p:cNvSpPr>
          <p:nvPr/>
        </p:nvSpPr>
        <p:spPr>
          <a:xfrm>
            <a:off x="7208837" y="4575417"/>
            <a:ext cx="4724398" cy="163121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bg1"/>
                </a:solidFill>
              </a:rPr>
              <a:t>Sankar Nemani</a:t>
            </a:r>
          </a:p>
          <a:p>
            <a:pPr marL="0" indent="0">
              <a:buNone/>
            </a:pPr>
            <a:r>
              <a:rPr lang="en-US" sz="2800" dirty="0">
                <a:solidFill>
                  <a:schemeClr val="bg1"/>
                </a:solidFill>
              </a:rPr>
              <a:t>Principal Program Manager</a:t>
            </a:r>
          </a:p>
          <a:p>
            <a:pPr marL="0" indent="0">
              <a:buNone/>
            </a:pPr>
            <a:r>
              <a:rPr lang="en-US" sz="2800" dirty="0">
                <a:solidFill>
                  <a:schemeClr val="bg1"/>
                </a:solidFill>
              </a:rPr>
              <a:t>WDG PAX Team</a:t>
            </a:r>
          </a:p>
        </p:txBody>
      </p:sp>
      <p:pic>
        <p:nvPicPr>
          <p:cNvPr id="6" name="Picture 5"/>
          <p:cNvPicPr>
            <a:picLocks noChangeAspect="1"/>
          </p:cNvPicPr>
          <p:nvPr/>
        </p:nvPicPr>
        <p:blipFill>
          <a:blip r:embed="rId3"/>
          <a:stretch>
            <a:fillRect/>
          </a:stretch>
        </p:blipFill>
        <p:spPr>
          <a:xfrm>
            <a:off x="655637" y="1374774"/>
            <a:ext cx="2971800" cy="2901600"/>
          </a:xfrm>
          <a:prstGeom prst="rect">
            <a:avLst/>
          </a:prstGeom>
        </p:spPr>
      </p:pic>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437437" y="1312512"/>
            <a:ext cx="2438083" cy="2963862"/>
          </a:xfrm>
          <a:prstGeom prst="rect">
            <a:avLst/>
          </a:prstGeom>
        </p:spPr>
      </p:pic>
    </p:spTree>
    <p:extLst>
      <p:ext uri="{BB962C8B-B14F-4D97-AF65-F5344CB8AC3E}">
        <p14:creationId xmlns:p14="http://schemas.microsoft.com/office/powerpoint/2010/main" val="14205905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80141D"/>
                </a:solidFill>
              </a:rPr>
              <a:t>Desktop</a:t>
            </a:r>
          </a:p>
          <a:p>
            <a:pPr marL="0" indent="0" algn="ctr">
              <a:buNone/>
            </a:pPr>
            <a:endParaRPr lang="en-US" dirty="0">
              <a:solidFill>
                <a:srgbClr val="80141D"/>
              </a:solidFill>
            </a:endParaRP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37" y="1228589"/>
            <a:ext cx="9482736" cy="5769202"/>
          </a:xfrm>
          <a:prstGeom prst="rect">
            <a:avLst/>
          </a:prstGeom>
        </p:spPr>
      </p:pic>
    </p:spTree>
    <p:extLst>
      <p:ext uri="{BB962C8B-B14F-4D97-AF65-F5344CB8AC3E}">
        <p14:creationId xmlns:p14="http://schemas.microsoft.com/office/powerpoint/2010/main" val="22226991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80141D"/>
                </a:solidFill>
              </a:rPr>
              <a:t>A place to store your files and data</a:t>
            </a:r>
          </a:p>
          <a:p>
            <a:pPr marL="0" indent="0" algn="ctr">
              <a:buNone/>
            </a:pPr>
            <a:endParaRPr lang="en-US" dirty="0">
              <a:solidFill>
                <a:srgbClr val="80141D"/>
              </a:solidFill>
            </a:endParaRPr>
          </a:p>
          <a:p>
            <a:pPr marL="0" indent="0" algn="ctr">
              <a:buNone/>
            </a:pPr>
            <a:endParaRPr lang="en-US" dirty="0">
              <a:solidFill>
                <a:srgbClr val="80141D"/>
              </a:solidFill>
            </a:endParaRP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39" y="1228590"/>
            <a:ext cx="9482733" cy="5769200"/>
          </a:xfrm>
          <a:prstGeom prst="rect">
            <a:avLst/>
          </a:prstGeom>
        </p:spPr>
      </p:pic>
    </p:spTree>
    <p:extLst>
      <p:ext uri="{BB962C8B-B14F-4D97-AF65-F5344CB8AC3E}">
        <p14:creationId xmlns:p14="http://schemas.microsoft.com/office/powerpoint/2010/main" val="25652095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91438"/>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74639" y="295274"/>
            <a:ext cx="11889564" cy="64023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rgbClr val="FFFFFF"/>
                </a:solidFill>
              </a:rPr>
              <a:t>Surface HUB Scenarios</a:t>
            </a:r>
          </a:p>
        </p:txBody>
      </p:sp>
    </p:spTree>
    <p:extLst>
      <p:ext uri="{BB962C8B-B14F-4D97-AF65-F5344CB8AC3E}">
        <p14:creationId xmlns:p14="http://schemas.microsoft.com/office/powerpoint/2010/main" val="31928799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391438"/>
                </a:solidFill>
              </a:rPr>
              <a:t>Presentations</a:t>
            </a: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40" y="1228589"/>
            <a:ext cx="9482731" cy="5769198"/>
          </a:xfrm>
          <a:prstGeom prst="rect">
            <a:avLst/>
          </a:prstGeom>
        </p:spPr>
      </p:pic>
    </p:spTree>
    <p:extLst>
      <p:ext uri="{BB962C8B-B14F-4D97-AF65-F5344CB8AC3E}">
        <p14:creationId xmlns:p14="http://schemas.microsoft.com/office/powerpoint/2010/main" val="30711837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391438"/>
                </a:solidFill>
              </a:rPr>
              <a:t>Brainstorming</a:t>
            </a: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40" y="1228589"/>
            <a:ext cx="9482731" cy="5769198"/>
          </a:xfrm>
          <a:prstGeom prst="rect">
            <a:avLst/>
          </a:prstGeom>
        </p:spPr>
      </p:pic>
    </p:spTree>
    <p:extLst>
      <p:ext uri="{BB962C8B-B14F-4D97-AF65-F5344CB8AC3E}">
        <p14:creationId xmlns:p14="http://schemas.microsoft.com/office/powerpoint/2010/main" val="34611396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391438"/>
                </a:solidFill>
              </a:rPr>
              <a:t>Sharing</a:t>
            </a: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40" y="1228589"/>
            <a:ext cx="9482731" cy="5769198"/>
          </a:xfrm>
          <a:prstGeom prst="rect">
            <a:avLst/>
          </a:prstGeom>
        </p:spPr>
      </p:pic>
    </p:spTree>
    <p:extLst>
      <p:ext uri="{BB962C8B-B14F-4D97-AF65-F5344CB8AC3E}">
        <p14:creationId xmlns:p14="http://schemas.microsoft.com/office/powerpoint/2010/main" val="8507601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B2D1A"/>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74639" y="295274"/>
            <a:ext cx="11889564" cy="64023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rgbClr val="FFFFFF"/>
                </a:solidFill>
              </a:rPr>
              <a:t>Why your customer cares about Surface HUB?</a:t>
            </a:r>
          </a:p>
        </p:txBody>
      </p:sp>
    </p:spTree>
    <p:extLst>
      <p:ext uri="{BB962C8B-B14F-4D97-AF65-F5344CB8AC3E}">
        <p14:creationId xmlns:p14="http://schemas.microsoft.com/office/powerpoint/2010/main" val="8629558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B2D1A"/>
                </a:solidFill>
              </a:rPr>
              <a:t>Personal devices are distracting </a:t>
            </a: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40" y="1228589"/>
            <a:ext cx="9482731" cy="5769198"/>
          </a:xfrm>
          <a:prstGeom prst="rect">
            <a:avLst/>
          </a:prstGeom>
        </p:spPr>
      </p:pic>
    </p:spTree>
    <p:extLst>
      <p:ext uri="{BB962C8B-B14F-4D97-AF65-F5344CB8AC3E}">
        <p14:creationId xmlns:p14="http://schemas.microsoft.com/office/powerpoint/2010/main" val="29423658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B2D1A"/>
                </a:solidFill>
              </a:rPr>
              <a:t>Shared screens create transparency of conversations </a:t>
            </a: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40" y="1228589"/>
            <a:ext cx="9482731" cy="5769198"/>
          </a:xfrm>
          <a:prstGeom prst="rect">
            <a:avLst/>
          </a:prstGeom>
        </p:spPr>
      </p:pic>
    </p:spTree>
    <p:extLst>
      <p:ext uri="{BB962C8B-B14F-4D97-AF65-F5344CB8AC3E}">
        <p14:creationId xmlns:p14="http://schemas.microsoft.com/office/powerpoint/2010/main" val="7416454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B2D1A"/>
                </a:solidFill>
              </a:rPr>
              <a:t>Conversations are enriched with digital content </a:t>
            </a:r>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93840" y="1228589"/>
            <a:ext cx="9482731" cy="5769198"/>
          </a:xfrm>
          <a:prstGeom prst="rect">
            <a:avLst/>
          </a:prstGeom>
        </p:spPr>
      </p:pic>
    </p:spTree>
    <p:extLst>
      <p:ext uri="{BB962C8B-B14F-4D97-AF65-F5344CB8AC3E}">
        <p14:creationId xmlns:p14="http://schemas.microsoft.com/office/powerpoint/2010/main" val="19795629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377B"/>
        </a:solidFill>
        <a:effectLst/>
      </p:bgPr>
    </p:bg>
    <p:spTree>
      <p:nvGrpSpPr>
        <p:cNvPr id="1" name=""/>
        <p:cNvGrpSpPr/>
        <p:nvPr/>
      </p:nvGrpSpPr>
      <p:grpSpPr>
        <a:xfrm>
          <a:off x="0" y="0"/>
          <a:ext cx="0" cy="0"/>
          <a:chOff x="0" y="0"/>
          <a:chExt cx="0" cy="0"/>
        </a:xfrm>
      </p:grpSpPr>
      <p:sp>
        <p:nvSpPr>
          <p:cNvPr id="15" name="Title 1"/>
          <p:cNvSpPr txBox="1">
            <a:spLocks/>
          </p:cNvSpPr>
          <p:nvPr/>
        </p:nvSpPr>
        <p:spPr>
          <a:xfrm>
            <a:off x="274639" y="295274"/>
            <a:ext cx="11889564" cy="11445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Welcome!</a:t>
            </a:r>
          </a:p>
        </p:txBody>
      </p:sp>
      <p:sp>
        <p:nvSpPr>
          <p:cNvPr id="3" name="Text Placeholder 2"/>
          <p:cNvSpPr>
            <a:spLocks noGrp="1"/>
          </p:cNvSpPr>
          <p:nvPr>
            <p:ph type="body" sz="quarter" idx="10"/>
          </p:nvPr>
        </p:nvSpPr>
        <p:spPr>
          <a:xfrm>
            <a:off x="277003" y="1668462"/>
            <a:ext cx="11887200" cy="3730252"/>
          </a:xfrm>
        </p:spPr>
        <p:txBody>
          <a:bodyPr/>
          <a:lstStyle/>
          <a:p>
            <a:pPr lvl="0"/>
            <a:r>
              <a:rPr lang="en-US" dirty="0">
                <a:solidFill>
                  <a:schemeClr val="bg1"/>
                </a:solidFill>
              </a:rPr>
              <a:t>Introduction</a:t>
            </a:r>
          </a:p>
          <a:p>
            <a:pPr lvl="0"/>
            <a:endParaRPr lang="en-US" dirty="0">
              <a:solidFill>
                <a:schemeClr val="bg1"/>
              </a:solidFill>
            </a:endParaRPr>
          </a:p>
          <a:p>
            <a:pPr lvl="0"/>
            <a:r>
              <a:rPr lang="en-US" dirty="0">
                <a:solidFill>
                  <a:schemeClr val="bg1"/>
                </a:solidFill>
              </a:rPr>
              <a:t>Design Overview</a:t>
            </a:r>
          </a:p>
          <a:p>
            <a:pPr lvl="0"/>
            <a:endParaRPr lang="en-US" dirty="0">
              <a:solidFill>
                <a:schemeClr val="bg1"/>
              </a:solidFill>
            </a:endParaRPr>
          </a:p>
          <a:p>
            <a:pPr lvl="0"/>
            <a:r>
              <a:rPr lang="en-US" dirty="0">
                <a:solidFill>
                  <a:schemeClr val="bg1"/>
                </a:solidFill>
              </a:rPr>
              <a:t>Tutorials</a:t>
            </a:r>
          </a:p>
          <a:p>
            <a:endParaRPr lang="en-US" dirty="0">
              <a:solidFill>
                <a:schemeClr val="bg1"/>
              </a:solidFill>
            </a:endParaRPr>
          </a:p>
        </p:txBody>
      </p:sp>
    </p:spTree>
    <p:extLst>
      <p:ext uri="{BB962C8B-B14F-4D97-AF65-F5344CB8AC3E}">
        <p14:creationId xmlns:p14="http://schemas.microsoft.com/office/powerpoint/2010/main" val="8422092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B2D1A"/>
                </a:solidFill>
              </a:rPr>
              <a:t>Meetings are more engaging  </a:t>
            </a:r>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93840" y="1228589"/>
            <a:ext cx="9482731" cy="5769198"/>
          </a:xfrm>
          <a:prstGeom prst="rect">
            <a:avLst/>
          </a:prstGeom>
        </p:spPr>
      </p:pic>
    </p:spTree>
    <p:extLst>
      <p:ext uri="{BB962C8B-B14F-4D97-AF65-F5344CB8AC3E}">
        <p14:creationId xmlns:p14="http://schemas.microsoft.com/office/powerpoint/2010/main" val="40555246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B2D1A"/>
                </a:solidFill>
              </a:rPr>
              <a:t>More people, more ideas, more focus</a:t>
            </a: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40" y="1228589"/>
            <a:ext cx="9482731" cy="5769198"/>
          </a:xfrm>
          <a:prstGeom prst="rect">
            <a:avLst/>
          </a:prstGeom>
        </p:spPr>
      </p:pic>
    </p:spTree>
    <p:extLst>
      <p:ext uri="{BB962C8B-B14F-4D97-AF65-F5344CB8AC3E}">
        <p14:creationId xmlns:p14="http://schemas.microsoft.com/office/powerpoint/2010/main" val="14558532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274639" y="295274"/>
            <a:ext cx="11889564" cy="11445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FFFFFF"/>
                </a:solidFill>
              </a:rPr>
              <a:t>The Surface HUB is Meeting Ready</a:t>
            </a:r>
          </a:p>
        </p:txBody>
      </p:sp>
      <p:sp>
        <p:nvSpPr>
          <p:cNvPr id="7" name="Content Placeholder 2"/>
          <p:cNvSpPr txBox="1">
            <a:spLocks/>
          </p:cNvSpPr>
          <p:nvPr/>
        </p:nvSpPr>
        <p:spPr>
          <a:xfrm>
            <a:off x="274637" y="2125662"/>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FFFFFF"/>
                </a:solidFill>
                <a:latin typeface="Segoe UI Semibold"/>
                <a:cs typeface="Segoe UI Semibold"/>
              </a:rPr>
              <a:t>Surface HUB is a device to enable richer meetings</a:t>
            </a:r>
          </a:p>
          <a:p>
            <a:r>
              <a:rPr lang="en-US" dirty="0">
                <a:solidFill>
                  <a:srgbClr val="FFFFFF"/>
                </a:solidFill>
                <a:latin typeface="Segoe UI Light"/>
                <a:cs typeface="Segoe UI Light"/>
              </a:rPr>
              <a:t>Built in software to enhance meetings, third party software to enhance meetings (your job!)</a:t>
            </a:r>
          </a:p>
          <a:p>
            <a:pPr marL="0" indent="0">
              <a:buNone/>
            </a:pPr>
            <a:endParaRPr lang="en-US" dirty="0">
              <a:solidFill>
                <a:srgbClr val="FFFFFF"/>
              </a:solidFill>
            </a:endParaRPr>
          </a:p>
          <a:p>
            <a:pPr marL="0" indent="0">
              <a:buNone/>
            </a:pPr>
            <a:r>
              <a:rPr lang="en-US" dirty="0">
                <a:solidFill>
                  <a:srgbClr val="FFFFFF"/>
                </a:solidFill>
                <a:latin typeface="Segoe UI Semibold"/>
                <a:cs typeface="Segoe UI Semibold"/>
              </a:rPr>
              <a:t>It can receive input from multiple people at the same time</a:t>
            </a:r>
          </a:p>
          <a:p>
            <a:r>
              <a:rPr lang="en-US" dirty="0">
                <a:solidFill>
                  <a:srgbClr val="FFFFFF"/>
                </a:solidFill>
                <a:latin typeface="Segoe UI Light"/>
                <a:cs typeface="Segoe UI Light"/>
              </a:rPr>
              <a:t>Touch, stylus, camera, NFC</a:t>
            </a:r>
          </a:p>
          <a:p>
            <a:pPr marL="0" indent="0">
              <a:buNone/>
            </a:pPr>
            <a:endParaRPr lang="en-US" dirty="0">
              <a:solidFill>
                <a:srgbClr val="FFFFFF"/>
              </a:solidFill>
              <a:latin typeface="Segoe UI Light"/>
              <a:cs typeface="Segoe UI Light"/>
            </a:endParaRPr>
          </a:p>
        </p:txBody>
      </p:sp>
    </p:spTree>
    <p:extLst>
      <p:ext uri="{BB962C8B-B14F-4D97-AF65-F5344CB8AC3E}">
        <p14:creationId xmlns:p14="http://schemas.microsoft.com/office/powerpoint/2010/main" val="35136971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8F7B"/>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274639" y="295274"/>
            <a:ext cx="11889564" cy="64023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rgbClr val="FFFFFF"/>
                </a:solidFill>
              </a:rPr>
              <a:t>What you should think about</a:t>
            </a:r>
          </a:p>
        </p:txBody>
      </p:sp>
    </p:spTree>
    <p:extLst>
      <p:ext uri="{BB962C8B-B14F-4D97-AF65-F5344CB8AC3E}">
        <p14:creationId xmlns:p14="http://schemas.microsoft.com/office/powerpoint/2010/main" val="12221071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r:link="rId3">
            <a:extLst>
              <a:ext uri="{28A0092B-C50C-407E-A947-70E740481C1C}">
                <a14:useLocalDpi xmlns:a14="http://schemas.microsoft.com/office/drawing/2010/main" val="0"/>
              </a:ext>
            </a:extLst>
          </a:blip>
          <a:srcRect t="12256"/>
          <a:stretch/>
        </p:blipFill>
        <p:spPr>
          <a:xfrm>
            <a:off x="1493838" y="296862"/>
            <a:ext cx="9482735" cy="5062106"/>
          </a:xfrm>
          <a:prstGeom prst="rect">
            <a:avLst/>
          </a:prstGeom>
        </p:spPr>
      </p:pic>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CLI &gt; GUI &gt; NUI</a:t>
            </a:r>
          </a:p>
          <a:p>
            <a:pPr marL="0" indent="0" algn="ctr">
              <a:buNone/>
            </a:pPr>
            <a:endParaRPr lang="en-US" dirty="0">
              <a:solidFill>
                <a:srgbClr val="008F7B"/>
              </a:solidFill>
            </a:endParaRPr>
          </a:p>
          <a:p>
            <a:pPr marL="0" indent="0" algn="ctr">
              <a:buNone/>
            </a:pPr>
            <a:endParaRPr lang="en-US" dirty="0">
              <a:solidFill>
                <a:srgbClr val="008F7B"/>
              </a:solidFill>
            </a:endParaRPr>
          </a:p>
        </p:txBody>
      </p:sp>
    </p:spTree>
    <p:extLst>
      <p:ext uri="{BB962C8B-B14F-4D97-AF65-F5344CB8AC3E}">
        <p14:creationId xmlns:p14="http://schemas.microsoft.com/office/powerpoint/2010/main" val="24768672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r:link="rId3">
            <a:extLst>
              <a:ext uri="{28A0092B-C50C-407E-A947-70E740481C1C}">
                <a14:useLocalDpi xmlns:a14="http://schemas.microsoft.com/office/drawing/2010/main" val="0"/>
              </a:ext>
            </a:extLst>
          </a:blip>
          <a:srcRect t="12256"/>
          <a:stretch/>
        </p:blipFill>
        <p:spPr>
          <a:xfrm>
            <a:off x="1493838" y="296862"/>
            <a:ext cx="9482735" cy="5062106"/>
          </a:xfrm>
          <a:prstGeom prst="rect">
            <a:avLst/>
          </a:prstGeom>
        </p:spPr>
      </p:pic>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CLI &gt; GUI &gt; NUI</a:t>
            </a:r>
          </a:p>
          <a:p>
            <a:pPr marL="0" indent="0" algn="ctr">
              <a:buNone/>
            </a:pPr>
            <a:endParaRPr lang="en-US" dirty="0">
              <a:solidFill>
                <a:srgbClr val="008F7B"/>
              </a:solidFill>
            </a:endParaRPr>
          </a:p>
          <a:p>
            <a:pPr marL="0" indent="0" algn="ctr">
              <a:buNone/>
            </a:pPr>
            <a:endParaRPr lang="en-US" dirty="0">
              <a:solidFill>
                <a:srgbClr val="008F7B"/>
              </a:solidFill>
            </a:endParaRPr>
          </a:p>
        </p:txBody>
      </p:sp>
      <p:sp>
        <p:nvSpPr>
          <p:cNvPr id="4" name="TextBox 3"/>
          <p:cNvSpPr txBox="1"/>
          <p:nvPr/>
        </p:nvSpPr>
        <p:spPr>
          <a:xfrm>
            <a:off x="2484437" y="3497262"/>
            <a:ext cx="103618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8F7B"/>
                </a:solidFill>
              </a:rPr>
              <a:t>TEXT</a:t>
            </a:r>
          </a:p>
        </p:txBody>
      </p:sp>
    </p:spTree>
    <p:extLst>
      <p:ext uri="{BB962C8B-B14F-4D97-AF65-F5344CB8AC3E}">
        <p14:creationId xmlns:p14="http://schemas.microsoft.com/office/powerpoint/2010/main" val="29637379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r:link="rId3">
            <a:extLst>
              <a:ext uri="{28A0092B-C50C-407E-A947-70E740481C1C}">
                <a14:useLocalDpi xmlns:a14="http://schemas.microsoft.com/office/drawing/2010/main" val="0"/>
              </a:ext>
            </a:extLst>
          </a:blip>
          <a:srcRect t="12256"/>
          <a:stretch/>
        </p:blipFill>
        <p:spPr>
          <a:xfrm>
            <a:off x="1493838" y="296862"/>
            <a:ext cx="9482735" cy="5062106"/>
          </a:xfrm>
          <a:prstGeom prst="rect">
            <a:avLst/>
          </a:prstGeom>
        </p:spPr>
      </p:pic>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CLI &gt; GUI &gt; NUI</a:t>
            </a:r>
          </a:p>
          <a:p>
            <a:pPr marL="0" indent="0" algn="ctr">
              <a:buNone/>
            </a:pPr>
            <a:endParaRPr lang="en-US" dirty="0">
              <a:solidFill>
                <a:srgbClr val="008F7B"/>
              </a:solidFill>
            </a:endParaRPr>
          </a:p>
          <a:p>
            <a:pPr marL="0" indent="0" algn="ctr">
              <a:buNone/>
            </a:pPr>
            <a:endParaRPr lang="en-US" dirty="0">
              <a:solidFill>
                <a:srgbClr val="008F7B"/>
              </a:solidFill>
            </a:endParaRPr>
          </a:p>
        </p:txBody>
      </p:sp>
      <p:sp>
        <p:nvSpPr>
          <p:cNvPr id="4" name="TextBox 3"/>
          <p:cNvSpPr txBox="1"/>
          <p:nvPr/>
        </p:nvSpPr>
        <p:spPr>
          <a:xfrm>
            <a:off x="2484437" y="3497262"/>
            <a:ext cx="103618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8F7B"/>
                </a:solidFill>
              </a:rPr>
              <a:t>TEXT</a:t>
            </a:r>
          </a:p>
        </p:txBody>
      </p:sp>
      <p:sp>
        <p:nvSpPr>
          <p:cNvPr id="6" name="TextBox 5"/>
          <p:cNvSpPr txBox="1"/>
          <p:nvPr/>
        </p:nvSpPr>
        <p:spPr>
          <a:xfrm>
            <a:off x="5380037" y="3497262"/>
            <a:ext cx="1789943"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GRAPHICS</a:t>
            </a:r>
          </a:p>
        </p:txBody>
      </p:sp>
    </p:spTree>
    <p:extLst>
      <p:ext uri="{BB962C8B-B14F-4D97-AF65-F5344CB8AC3E}">
        <p14:creationId xmlns:p14="http://schemas.microsoft.com/office/powerpoint/2010/main" val="34784261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r:link="rId3">
            <a:extLst>
              <a:ext uri="{28A0092B-C50C-407E-A947-70E740481C1C}">
                <a14:useLocalDpi xmlns:a14="http://schemas.microsoft.com/office/drawing/2010/main" val="0"/>
              </a:ext>
            </a:extLst>
          </a:blip>
          <a:srcRect t="12256"/>
          <a:stretch/>
        </p:blipFill>
        <p:spPr>
          <a:xfrm>
            <a:off x="1493838" y="296862"/>
            <a:ext cx="9482735" cy="5062106"/>
          </a:xfrm>
          <a:prstGeom prst="rect">
            <a:avLst/>
          </a:prstGeom>
        </p:spPr>
      </p:pic>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CLI &gt; GUI &gt; NUI</a:t>
            </a:r>
          </a:p>
          <a:p>
            <a:pPr marL="0" indent="0" algn="ctr">
              <a:buNone/>
            </a:pPr>
            <a:endParaRPr lang="en-US" dirty="0">
              <a:solidFill>
                <a:srgbClr val="008F7B"/>
              </a:solidFill>
            </a:endParaRPr>
          </a:p>
          <a:p>
            <a:pPr marL="0" indent="0" algn="ctr">
              <a:buNone/>
            </a:pPr>
            <a:endParaRPr lang="en-US" dirty="0">
              <a:solidFill>
                <a:srgbClr val="008F7B"/>
              </a:solidFill>
            </a:endParaRPr>
          </a:p>
        </p:txBody>
      </p:sp>
      <p:sp>
        <p:nvSpPr>
          <p:cNvPr id="4" name="TextBox 3"/>
          <p:cNvSpPr txBox="1"/>
          <p:nvPr/>
        </p:nvSpPr>
        <p:spPr>
          <a:xfrm>
            <a:off x="2484437" y="3497262"/>
            <a:ext cx="103618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8F7B"/>
                </a:solidFill>
              </a:rPr>
              <a:t>TEXT</a:t>
            </a:r>
          </a:p>
        </p:txBody>
      </p:sp>
      <p:sp>
        <p:nvSpPr>
          <p:cNvPr id="6" name="TextBox 5"/>
          <p:cNvSpPr txBox="1"/>
          <p:nvPr/>
        </p:nvSpPr>
        <p:spPr>
          <a:xfrm>
            <a:off x="5380037" y="3497262"/>
            <a:ext cx="1789943"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GRAPHICS</a:t>
            </a:r>
          </a:p>
        </p:txBody>
      </p:sp>
      <p:sp>
        <p:nvSpPr>
          <p:cNvPr id="7" name="TextBox 6"/>
          <p:cNvSpPr txBox="1"/>
          <p:nvPr/>
        </p:nvSpPr>
        <p:spPr>
          <a:xfrm>
            <a:off x="8504237" y="3497262"/>
            <a:ext cx="1558660"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OBJECTS</a:t>
            </a:r>
          </a:p>
        </p:txBody>
      </p:sp>
    </p:spTree>
    <p:extLst>
      <p:ext uri="{BB962C8B-B14F-4D97-AF65-F5344CB8AC3E}">
        <p14:creationId xmlns:p14="http://schemas.microsoft.com/office/powerpoint/2010/main" val="127120688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r:link="rId3">
            <a:extLst>
              <a:ext uri="{28A0092B-C50C-407E-A947-70E740481C1C}">
                <a14:useLocalDpi xmlns:a14="http://schemas.microsoft.com/office/drawing/2010/main" val="0"/>
              </a:ext>
            </a:extLst>
          </a:blip>
          <a:srcRect t="12256"/>
          <a:stretch/>
        </p:blipFill>
        <p:spPr>
          <a:xfrm>
            <a:off x="1493838" y="296862"/>
            <a:ext cx="9482735" cy="5062106"/>
          </a:xfrm>
          <a:prstGeom prst="rect">
            <a:avLst/>
          </a:prstGeom>
        </p:spPr>
      </p:pic>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CLI &gt; GUI &gt; NUI</a:t>
            </a:r>
          </a:p>
          <a:p>
            <a:pPr marL="0" indent="0" algn="ctr">
              <a:buNone/>
            </a:pPr>
            <a:endParaRPr lang="en-US" dirty="0">
              <a:solidFill>
                <a:srgbClr val="008F7B"/>
              </a:solidFill>
            </a:endParaRPr>
          </a:p>
          <a:p>
            <a:pPr marL="0" indent="0" algn="ctr">
              <a:buNone/>
            </a:pPr>
            <a:endParaRPr lang="en-US" dirty="0">
              <a:solidFill>
                <a:srgbClr val="008F7B"/>
              </a:solidFill>
            </a:endParaRPr>
          </a:p>
        </p:txBody>
      </p:sp>
      <p:sp>
        <p:nvSpPr>
          <p:cNvPr id="4" name="TextBox 3"/>
          <p:cNvSpPr txBox="1"/>
          <p:nvPr/>
        </p:nvSpPr>
        <p:spPr>
          <a:xfrm>
            <a:off x="2484437" y="3497262"/>
            <a:ext cx="103618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8F7B"/>
                </a:solidFill>
              </a:rPr>
              <a:t>TEXT</a:t>
            </a:r>
          </a:p>
        </p:txBody>
      </p:sp>
      <p:sp>
        <p:nvSpPr>
          <p:cNvPr id="6" name="TextBox 5"/>
          <p:cNvSpPr txBox="1"/>
          <p:nvPr/>
        </p:nvSpPr>
        <p:spPr>
          <a:xfrm>
            <a:off x="5380037" y="3497262"/>
            <a:ext cx="1789943"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GRAPHICS</a:t>
            </a:r>
          </a:p>
        </p:txBody>
      </p:sp>
      <p:sp>
        <p:nvSpPr>
          <p:cNvPr id="7" name="TextBox 6"/>
          <p:cNvSpPr txBox="1"/>
          <p:nvPr/>
        </p:nvSpPr>
        <p:spPr>
          <a:xfrm>
            <a:off x="8504237" y="3497262"/>
            <a:ext cx="1558660"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OBJECTS</a:t>
            </a:r>
          </a:p>
        </p:txBody>
      </p:sp>
      <p:sp>
        <p:nvSpPr>
          <p:cNvPr id="8" name="TextBox 7"/>
          <p:cNvSpPr txBox="1"/>
          <p:nvPr/>
        </p:nvSpPr>
        <p:spPr>
          <a:xfrm>
            <a:off x="2425704" y="4259262"/>
            <a:ext cx="115365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Recall</a:t>
            </a:r>
          </a:p>
        </p:txBody>
      </p:sp>
      <p:sp>
        <p:nvSpPr>
          <p:cNvPr id="15" name="TextBox 14"/>
          <p:cNvSpPr txBox="1"/>
          <p:nvPr/>
        </p:nvSpPr>
        <p:spPr>
          <a:xfrm>
            <a:off x="5313193" y="4259262"/>
            <a:ext cx="1896944"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Recognition</a:t>
            </a:r>
          </a:p>
        </p:txBody>
      </p:sp>
      <p:sp>
        <p:nvSpPr>
          <p:cNvPr id="20" name="TextBox 19"/>
          <p:cNvSpPr txBox="1"/>
          <p:nvPr/>
        </p:nvSpPr>
        <p:spPr>
          <a:xfrm>
            <a:off x="8602019" y="4259262"/>
            <a:ext cx="141529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Intuition</a:t>
            </a:r>
          </a:p>
        </p:txBody>
      </p:sp>
    </p:spTree>
    <p:extLst>
      <p:ext uri="{BB962C8B-B14F-4D97-AF65-F5344CB8AC3E}">
        <p14:creationId xmlns:p14="http://schemas.microsoft.com/office/powerpoint/2010/main" val="297393259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r:link="rId3">
            <a:extLst>
              <a:ext uri="{28A0092B-C50C-407E-A947-70E740481C1C}">
                <a14:useLocalDpi xmlns:a14="http://schemas.microsoft.com/office/drawing/2010/main" val="0"/>
              </a:ext>
            </a:extLst>
          </a:blip>
          <a:srcRect t="12256"/>
          <a:stretch/>
        </p:blipFill>
        <p:spPr>
          <a:xfrm>
            <a:off x="1493838" y="296862"/>
            <a:ext cx="9482735" cy="5062106"/>
          </a:xfrm>
          <a:prstGeom prst="rect">
            <a:avLst/>
          </a:prstGeom>
        </p:spPr>
      </p:pic>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CLI &gt; GUI &gt; NUI</a:t>
            </a:r>
          </a:p>
          <a:p>
            <a:pPr marL="0" indent="0" algn="ctr">
              <a:buNone/>
            </a:pPr>
            <a:endParaRPr lang="en-US" dirty="0">
              <a:solidFill>
                <a:srgbClr val="008F7B"/>
              </a:solidFill>
            </a:endParaRPr>
          </a:p>
          <a:p>
            <a:pPr marL="0" indent="0" algn="ctr">
              <a:buNone/>
            </a:pPr>
            <a:endParaRPr lang="en-US" dirty="0">
              <a:solidFill>
                <a:srgbClr val="008F7B"/>
              </a:solidFill>
            </a:endParaRPr>
          </a:p>
        </p:txBody>
      </p:sp>
      <p:sp>
        <p:nvSpPr>
          <p:cNvPr id="4" name="TextBox 3"/>
          <p:cNvSpPr txBox="1"/>
          <p:nvPr/>
        </p:nvSpPr>
        <p:spPr>
          <a:xfrm>
            <a:off x="2484437" y="3497262"/>
            <a:ext cx="103618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8F7B"/>
                </a:solidFill>
              </a:rPr>
              <a:t>TEXT</a:t>
            </a:r>
          </a:p>
        </p:txBody>
      </p:sp>
      <p:sp>
        <p:nvSpPr>
          <p:cNvPr id="6" name="TextBox 5"/>
          <p:cNvSpPr txBox="1"/>
          <p:nvPr/>
        </p:nvSpPr>
        <p:spPr>
          <a:xfrm>
            <a:off x="5380037" y="3497262"/>
            <a:ext cx="1789943"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GRAPHICS</a:t>
            </a:r>
          </a:p>
        </p:txBody>
      </p:sp>
      <p:sp>
        <p:nvSpPr>
          <p:cNvPr id="7" name="TextBox 6"/>
          <p:cNvSpPr txBox="1"/>
          <p:nvPr/>
        </p:nvSpPr>
        <p:spPr>
          <a:xfrm>
            <a:off x="8504237" y="3497262"/>
            <a:ext cx="1558660"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OBJECTS</a:t>
            </a:r>
          </a:p>
        </p:txBody>
      </p:sp>
      <p:sp>
        <p:nvSpPr>
          <p:cNvPr id="8" name="TextBox 7"/>
          <p:cNvSpPr txBox="1"/>
          <p:nvPr/>
        </p:nvSpPr>
        <p:spPr>
          <a:xfrm>
            <a:off x="2425704" y="4259262"/>
            <a:ext cx="115365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Recall</a:t>
            </a:r>
          </a:p>
        </p:txBody>
      </p:sp>
      <p:sp>
        <p:nvSpPr>
          <p:cNvPr id="9" name="TextBox 8"/>
          <p:cNvSpPr txBox="1"/>
          <p:nvPr/>
        </p:nvSpPr>
        <p:spPr>
          <a:xfrm>
            <a:off x="2279331" y="4716462"/>
            <a:ext cx="144640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Directed</a:t>
            </a:r>
          </a:p>
        </p:txBody>
      </p:sp>
      <p:sp>
        <p:nvSpPr>
          <p:cNvPr id="15" name="TextBox 14"/>
          <p:cNvSpPr txBox="1"/>
          <p:nvPr/>
        </p:nvSpPr>
        <p:spPr>
          <a:xfrm>
            <a:off x="5313193" y="4259262"/>
            <a:ext cx="1896944"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Recognition</a:t>
            </a:r>
          </a:p>
        </p:txBody>
      </p:sp>
      <p:sp>
        <p:nvSpPr>
          <p:cNvPr id="16" name="TextBox 15"/>
          <p:cNvSpPr txBox="1"/>
          <p:nvPr/>
        </p:nvSpPr>
        <p:spPr>
          <a:xfrm>
            <a:off x="5339618" y="4716462"/>
            <a:ext cx="1844095"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Exploratory</a:t>
            </a:r>
          </a:p>
        </p:txBody>
      </p:sp>
      <p:sp>
        <p:nvSpPr>
          <p:cNvPr id="20" name="TextBox 19"/>
          <p:cNvSpPr txBox="1"/>
          <p:nvPr/>
        </p:nvSpPr>
        <p:spPr>
          <a:xfrm>
            <a:off x="8602019" y="4259262"/>
            <a:ext cx="141529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Intuition</a:t>
            </a:r>
          </a:p>
        </p:txBody>
      </p:sp>
      <p:sp>
        <p:nvSpPr>
          <p:cNvPr id="21" name="TextBox 20"/>
          <p:cNvSpPr txBox="1"/>
          <p:nvPr/>
        </p:nvSpPr>
        <p:spPr>
          <a:xfrm>
            <a:off x="8436936" y="4716462"/>
            <a:ext cx="174546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Contextual</a:t>
            </a:r>
          </a:p>
        </p:txBody>
      </p:sp>
    </p:spTree>
    <p:extLst>
      <p:ext uri="{BB962C8B-B14F-4D97-AF65-F5344CB8AC3E}">
        <p14:creationId xmlns:p14="http://schemas.microsoft.com/office/powerpoint/2010/main" val="38683057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AA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6402388"/>
          </a:xfrm>
        </p:spPr>
        <p:txBody>
          <a:bodyPr anchor="ctr"/>
          <a:lstStyle/>
          <a:p>
            <a:pPr algn="ctr"/>
            <a:r>
              <a:rPr lang="en-US" dirty="0">
                <a:solidFill>
                  <a:srgbClr val="FFFFFF"/>
                </a:solidFill>
              </a:rPr>
              <a:t>What is Surface HUB?</a:t>
            </a:r>
          </a:p>
        </p:txBody>
      </p:sp>
    </p:spTree>
    <p:extLst>
      <p:ext uri="{BB962C8B-B14F-4D97-AF65-F5344CB8AC3E}">
        <p14:creationId xmlns:p14="http://schemas.microsoft.com/office/powerpoint/2010/main" val="306462144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r:link="rId3">
            <a:extLst>
              <a:ext uri="{28A0092B-C50C-407E-A947-70E740481C1C}">
                <a14:useLocalDpi xmlns:a14="http://schemas.microsoft.com/office/drawing/2010/main" val="0"/>
              </a:ext>
            </a:extLst>
          </a:blip>
          <a:srcRect t="12256"/>
          <a:stretch/>
        </p:blipFill>
        <p:spPr>
          <a:xfrm>
            <a:off x="1493838" y="296862"/>
            <a:ext cx="9482735" cy="5062106"/>
          </a:xfrm>
          <a:prstGeom prst="rect">
            <a:avLst/>
          </a:prstGeom>
        </p:spPr>
      </p:pic>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CLI &gt; GUI &gt; NUI</a:t>
            </a:r>
          </a:p>
          <a:p>
            <a:pPr marL="0" indent="0" algn="ctr">
              <a:buNone/>
            </a:pPr>
            <a:endParaRPr lang="en-US" dirty="0">
              <a:solidFill>
                <a:srgbClr val="008F7B"/>
              </a:solidFill>
            </a:endParaRPr>
          </a:p>
          <a:p>
            <a:pPr marL="0" indent="0" algn="ctr">
              <a:buNone/>
            </a:pPr>
            <a:endParaRPr lang="en-US" dirty="0">
              <a:solidFill>
                <a:srgbClr val="008F7B"/>
              </a:solidFill>
            </a:endParaRPr>
          </a:p>
        </p:txBody>
      </p:sp>
      <p:sp>
        <p:nvSpPr>
          <p:cNvPr id="4" name="TextBox 3"/>
          <p:cNvSpPr txBox="1"/>
          <p:nvPr/>
        </p:nvSpPr>
        <p:spPr>
          <a:xfrm>
            <a:off x="2484437" y="3497262"/>
            <a:ext cx="103618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8F7B"/>
                </a:solidFill>
              </a:rPr>
              <a:t>TEXT</a:t>
            </a:r>
          </a:p>
        </p:txBody>
      </p:sp>
      <p:sp>
        <p:nvSpPr>
          <p:cNvPr id="6" name="TextBox 5"/>
          <p:cNvSpPr txBox="1"/>
          <p:nvPr/>
        </p:nvSpPr>
        <p:spPr>
          <a:xfrm>
            <a:off x="5380037" y="3497262"/>
            <a:ext cx="1789943"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GRAPHICS</a:t>
            </a:r>
          </a:p>
        </p:txBody>
      </p:sp>
      <p:sp>
        <p:nvSpPr>
          <p:cNvPr id="7" name="TextBox 6"/>
          <p:cNvSpPr txBox="1"/>
          <p:nvPr/>
        </p:nvSpPr>
        <p:spPr>
          <a:xfrm>
            <a:off x="8504237" y="3497262"/>
            <a:ext cx="1558660"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OBJECTS</a:t>
            </a:r>
          </a:p>
        </p:txBody>
      </p:sp>
      <p:sp>
        <p:nvSpPr>
          <p:cNvPr id="8" name="TextBox 7"/>
          <p:cNvSpPr txBox="1"/>
          <p:nvPr/>
        </p:nvSpPr>
        <p:spPr>
          <a:xfrm>
            <a:off x="2425704" y="4259262"/>
            <a:ext cx="115365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Recall</a:t>
            </a:r>
          </a:p>
        </p:txBody>
      </p:sp>
      <p:sp>
        <p:nvSpPr>
          <p:cNvPr id="9" name="TextBox 8"/>
          <p:cNvSpPr txBox="1"/>
          <p:nvPr/>
        </p:nvSpPr>
        <p:spPr>
          <a:xfrm>
            <a:off x="2279331" y="4716462"/>
            <a:ext cx="144640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Directed</a:t>
            </a:r>
          </a:p>
        </p:txBody>
      </p:sp>
      <p:sp>
        <p:nvSpPr>
          <p:cNvPr id="11" name="TextBox 10"/>
          <p:cNvSpPr txBox="1"/>
          <p:nvPr/>
        </p:nvSpPr>
        <p:spPr>
          <a:xfrm>
            <a:off x="2230339" y="5149242"/>
            <a:ext cx="1544383"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High-low</a:t>
            </a:r>
          </a:p>
        </p:txBody>
      </p:sp>
      <p:sp>
        <p:nvSpPr>
          <p:cNvPr id="15" name="TextBox 14"/>
          <p:cNvSpPr txBox="1"/>
          <p:nvPr/>
        </p:nvSpPr>
        <p:spPr>
          <a:xfrm>
            <a:off x="5313193" y="4259262"/>
            <a:ext cx="1896944"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Recognition</a:t>
            </a:r>
          </a:p>
        </p:txBody>
      </p:sp>
      <p:sp>
        <p:nvSpPr>
          <p:cNvPr id="16" name="TextBox 15"/>
          <p:cNvSpPr txBox="1"/>
          <p:nvPr/>
        </p:nvSpPr>
        <p:spPr>
          <a:xfrm>
            <a:off x="5339618" y="4716462"/>
            <a:ext cx="1844095"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Exploratory</a:t>
            </a:r>
          </a:p>
        </p:txBody>
      </p:sp>
      <p:sp>
        <p:nvSpPr>
          <p:cNvPr id="17" name="TextBox 16"/>
          <p:cNvSpPr txBox="1"/>
          <p:nvPr/>
        </p:nvSpPr>
        <p:spPr>
          <a:xfrm>
            <a:off x="5036300" y="5149242"/>
            <a:ext cx="245073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Double medium</a:t>
            </a:r>
          </a:p>
        </p:txBody>
      </p:sp>
      <p:sp>
        <p:nvSpPr>
          <p:cNvPr id="20" name="TextBox 19"/>
          <p:cNvSpPr txBox="1"/>
          <p:nvPr/>
        </p:nvSpPr>
        <p:spPr>
          <a:xfrm>
            <a:off x="8602019" y="4259262"/>
            <a:ext cx="141529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Intuition</a:t>
            </a:r>
          </a:p>
        </p:txBody>
      </p:sp>
      <p:sp>
        <p:nvSpPr>
          <p:cNvPr id="21" name="TextBox 20"/>
          <p:cNvSpPr txBox="1"/>
          <p:nvPr/>
        </p:nvSpPr>
        <p:spPr>
          <a:xfrm>
            <a:off x="8436936" y="4716462"/>
            <a:ext cx="174546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Contextual</a:t>
            </a:r>
          </a:p>
        </p:txBody>
      </p:sp>
      <p:sp>
        <p:nvSpPr>
          <p:cNvPr id="22" name="TextBox 21"/>
          <p:cNvSpPr txBox="1"/>
          <p:nvPr/>
        </p:nvSpPr>
        <p:spPr>
          <a:xfrm>
            <a:off x="8614190" y="5149242"/>
            <a:ext cx="1390946"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Fast few</a:t>
            </a:r>
          </a:p>
        </p:txBody>
      </p:sp>
    </p:spTree>
    <p:extLst>
      <p:ext uri="{BB962C8B-B14F-4D97-AF65-F5344CB8AC3E}">
        <p14:creationId xmlns:p14="http://schemas.microsoft.com/office/powerpoint/2010/main" val="143991151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r:link="rId3">
            <a:extLst>
              <a:ext uri="{28A0092B-C50C-407E-A947-70E740481C1C}">
                <a14:useLocalDpi xmlns:a14="http://schemas.microsoft.com/office/drawing/2010/main" val="0"/>
              </a:ext>
            </a:extLst>
          </a:blip>
          <a:srcRect t="12256"/>
          <a:stretch/>
        </p:blipFill>
        <p:spPr>
          <a:xfrm>
            <a:off x="1493838" y="296862"/>
            <a:ext cx="9482735" cy="5062106"/>
          </a:xfrm>
          <a:prstGeom prst="rect">
            <a:avLst/>
          </a:prstGeom>
        </p:spPr>
      </p:pic>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CLI &gt; GUI &gt; NUI</a:t>
            </a:r>
          </a:p>
          <a:p>
            <a:pPr marL="0" indent="0" algn="ctr">
              <a:buNone/>
            </a:pPr>
            <a:endParaRPr lang="en-US" dirty="0">
              <a:solidFill>
                <a:srgbClr val="008F7B"/>
              </a:solidFill>
            </a:endParaRPr>
          </a:p>
          <a:p>
            <a:pPr marL="0" indent="0" algn="ctr">
              <a:buNone/>
            </a:pPr>
            <a:endParaRPr lang="en-US" dirty="0">
              <a:solidFill>
                <a:srgbClr val="008F7B"/>
              </a:solidFill>
            </a:endParaRPr>
          </a:p>
        </p:txBody>
      </p:sp>
      <p:sp>
        <p:nvSpPr>
          <p:cNvPr id="4" name="TextBox 3"/>
          <p:cNvSpPr txBox="1"/>
          <p:nvPr/>
        </p:nvSpPr>
        <p:spPr>
          <a:xfrm>
            <a:off x="2484437" y="3497262"/>
            <a:ext cx="103618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8F7B"/>
                </a:solidFill>
              </a:rPr>
              <a:t>TEXT</a:t>
            </a:r>
          </a:p>
        </p:txBody>
      </p:sp>
      <p:sp>
        <p:nvSpPr>
          <p:cNvPr id="6" name="TextBox 5"/>
          <p:cNvSpPr txBox="1"/>
          <p:nvPr/>
        </p:nvSpPr>
        <p:spPr>
          <a:xfrm>
            <a:off x="5380037" y="3497262"/>
            <a:ext cx="1789943"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GRAPHICS</a:t>
            </a:r>
          </a:p>
        </p:txBody>
      </p:sp>
      <p:sp>
        <p:nvSpPr>
          <p:cNvPr id="7" name="TextBox 6"/>
          <p:cNvSpPr txBox="1"/>
          <p:nvPr/>
        </p:nvSpPr>
        <p:spPr>
          <a:xfrm>
            <a:off x="8504237" y="3497262"/>
            <a:ext cx="1558660"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OBJECTS</a:t>
            </a:r>
          </a:p>
        </p:txBody>
      </p:sp>
      <p:sp>
        <p:nvSpPr>
          <p:cNvPr id="8" name="TextBox 7"/>
          <p:cNvSpPr txBox="1"/>
          <p:nvPr/>
        </p:nvSpPr>
        <p:spPr>
          <a:xfrm>
            <a:off x="2425704" y="4259262"/>
            <a:ext cx="115365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Recall</a:t>
            </a:r>
          </a:p>
        </p:txBody>
      </p:sp>
      <p:sp>
        <p:nvSpPr>
          <p:cNvPr id="9" name="TextBox 8"/>
          <p:cNvSpPr txBox="1"/>
          <p:nvPr/>
        </p:nvSpPr>
        <p:spPr>
          <a:xfrm>
            <a:off x="2279331" y="4716462"/>
            <a:ext cx="144640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Directed</a:t>
            </a:r>
          </a:p>
        </p:txBody>
      </p:sp>
      <p:sp>
        <p:nvSpPr>
          <p:cNvPr id="11" name="TextBox 10"/>
          <p:cNvSpPr txBox="1"/>
          <p:nvPr/>
        </p:nvSpPr>
        <p:spPr>
          <a:xfrm>
            <a:off x="2230339" y="5149242"/>
            <a:ext cx="1544383"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High-low</a:t>
            </a:r>
          </a:p>
        </p:txBody>
      </p:sp>
      <p:sp>
        <p:nvSpPr>
          <p:cNvPr id="12" name="TextBox 11"/>
          <p:cNvSpPr txBox="1"/>
          <p:nvPr/>
        </p:nvSpPr>
        <p:spPr>
          <a:xfrm>
            <a:off x="1947959" y="5606442"/>
            <a:ext cx="210914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Disconnected</a:t>
            </a:r>
          </a:p>
        </p:txBody>
      </p:sp>
      <p:sp>
        <p:nvSpPr>
          <p:cNvPr id="15" name="TextBox 14"/>
          <p:cNvSpPr txBox="1"/>
          <p:nvPr/>
        </p:nvSpPr>
        <p:spPr>
          <a:xfrm>
            <a:off x="5313193" y="4259262"/>
            <a:ext cx="1896944"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Recognition</a:t>
            </a:r>
          </a:p>
        </p:txBody>
      </p:sp>
      <p:sp>
        <p:nvSpPr>
          <p:cNvPr id="16" name="TextBox 15"/>
          <p:cNvSpPr txBox="1"/>
          <p:nvPr/>
        </p:nvSpPr>
        <p:spPr>
          <a:xfrm>
            <a:off x="5339618" y="4716462"/>
            <a:ext cx="1844095"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Exploratory</a:t>
            </a:r>
          </a:p>
        </p:txBody>
      </p:sp>
      <p:sp>
        <p:nvSpPr>
          <p:cNvPr id="17" name="TextBox 16"/>
          <p:cNvSpPr txBox="1"/>
          <p:nvPr/>
        </p:nvSpPr>
        <p:spPr>
          <a:xfrm>
            <a:off x="5036300" y="5149242"/>
            <a:ext cx="245073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Double medium</a:t>
            </a:r>
          </a:p>
        </p:txBody>
      </p:sp>
      <p:sp>
        <p:nvSpPr>
          <p:cNvPr id="18" name="TextBox 17"/>
          <p:cNvSpPr txBox="1"/>
          <p:nvPr/>
        </p:nvSpPr>
        <p:spPr>
          <a:xfrm>
            <a:off x="5602409" y="5606442"/>
            <a:ext cx="131851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Indirect</a:t>
            </a:r>
          </a:p>
        </p:txBody>
      </p:sp>
      <p:sp>
        <p:nvSpPr>
          <p:cNvPr id="20" name="TextBox 19"/>
          <p:cNvSpPr txBox="1"/>
          <p:nvPr/>
        </p:nvSpPr>
        <p:spPr>
          <a:xfrm>
            <a:off x="8602019" y="4259262"/>
            <a:ext cx="141529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Intuition</a:t>
            </a:r>
          </a:p>
        </p:txBody>
      </p:sp>
      <p:sp>
        <p:nvSpPr>
          <p:cNvPr id="21" name="TextBox 20"/>
          <p:cNvSpPr txBox="1"/>
          <p:nvPr/>
        </p:nvSpPr>
        <p:spPr>
          <a:xfrm>
            <a:off x="8436936" y="4716462"/>
            <a:ext cx="174546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Contextual</a:t>
            </a:r>
          </a:p>
        </p:txBody>
      </p:sp>
      <p:sp>
        <p:nvSpPr>
          <p:cNvPr id="22" name="TextBox 21"/>
          <p:cNvSpPr txBox="1"/>
          <p:nvPr/>
        </p:nvSpPr>
        <p:spPr>
          <a:xfrm>
            <a:off x="8614190" y="5149242"/>
            <a:ext cx="1390946"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Fast few</a:t>
            </a:r>
          </a:p>
        </p:txBody>
      </p:sp>
      <p:sp>
        <p:nvSpPr>
          <p:cNvPr id="23" name="TextBox 22"/>
          <p:cNvSpPr txBox="1"/>
          <p:nvPr/>
        </p:nvSpPr>
        <p:spPr>
          <a:xfrm>
            <a:off x="8335421" y="5606442"/>
            <a:ext cx="194849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Unmediated</a:t>
            </a:r>
          </a:p>
        </p:txBody>
      </p:sp>
    </p:spTree>
    <p:extLst>
      <p:ext uri="{BB962C8B-B14F-4D97-AF65-F5344CB8AC3E}">
        <p14:creationId xmlns:p14="http://schemas.microsoft.com/office/powerpoint/2010/main" val="5094540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r:link="rId4">
            <a:extLst>
              <a:ext uri="{28A0092B-C50C-407E-A947-70E740481C1C}">
                <a14:useLocalDpi xmlns:a14="http://schemas.microsoft.com/office/drawing/2010/main" val="0"/>
              </a:ext>
            </a:extLst>
          </a:blip>
          <a:srcRect t="12256"/>
          <a:stretch/>
        </p:blipFill>
        <p:spPr>
          <a:xfrm>
            <a:off x="1493838" y="296862"/>
            <a:ext cx="9482735" cy="5062106"/>
          </a:xfrm>
          <a:prstGeom prst="rect">
            <a:avLst/>
          </a:prstGeom>
        </p:spPr>
      </p:pic>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CLI &gt; GUI &gt; NUI</a:t>
            </a:r>
          </a:p>
          <a:p>
            <a:pPr marL="0" indent="0" algn="ctr">
              <a:buNone/>
            </a:pPr>
            <a:endParaRPr lang="en-US" dirty="0">
              <a:solidFill>
                <a:srgbClr val="008F7B"/>
              </a:solidFill>
            </a:endParaRPr>
          </a:p>
          <a:p>
            <a:pPr marL="0" indent="0" algn="ctr">
              <a:buNone/>
            </a:pPr>
            <a:endParaRPr lang="en-US" dirty="0">
              <a:solidFill>
                <a:srgbClr val="008F7B"/>
              </a:solidFill>
            </a:endParaRPr>
          </a:p>
        </p:txBody>
      </p:sp>
      <p:sp>
        <p:nvSpPr>
          <p:cNvPr id="4" name="TextBox 3"/>
          <p:cNvSpPr txBox="1"/>
          <p:nvPr/>
        </p:nvSpPr>
        <p:spPr>
          <a:xfrm>
            <a:off x="2484437" y="3497262"/>
            <a:ext cx="103618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008F7B"/>
                </a:solidFill>
              </a:rPr>
              <a:t>TEXT</a:t>
            </a:r>
          </a:p>
        </p:txBody>
      </p:sp>
      <p:sp>
        <p:nvSpPr>
          <p:cNvPr id="6" name="TextBox 5"/>
          <p:cNvSpPr txBox="1"/>
          <p:nvPr/>
        </p:nvSpPr>
        <p:spPr>
          <a:xfrm>
            <a:off x="5380037" y="3497262"/>
            <a:ext cx="1789943"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GRAPHICS</a:t>
            </a:r>
          </a:p>
        </p:txBody>
      </p:sp>
      <p:sp>
        <p:nvSpPr>
          <p:cNvPr id="7" name="TextBox 6"/>
          <p:cNvSpPr txBox="1"/>
          <p:nvPr/>
        </p:nvSpPr>
        <p:spPr>
          <a:xfrm>
            <a:off x="8504237" y="3497262"/>
            <a:ext cx="1558660"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8F7B"/>
                </a:solidFill>
              </a:rPr>
              <a:t>OBJECTS</a:t>
            </a:r>
          </a:p>
        </p:txBody>
      </p:sp>
      <p:sp>
        <p:nvSpPr>
          <p:cNvPr id="8" name="TextBox 7"/>
          <p:cNvSpPr txBox="1"/>
          <p:nvPr/>
        </p:nvSpPr>
        <p:spPr>
          <a:xfrm>
            <a:off x="2425704" y="4259262"/>
            <a:ext cx="115365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Recall</a:t>
            </a:r>
          </a:p>
        </p:txBody>
      </p:sp>
      <p:sp>
        <p:nvSpPr>
          <p:cNvPr id="9" name="TextBox 8"/>
          <p:cNvSpPr txBox="1"/>
          <p:nvPr/>
        </p:nvSpPr>
        <p:spPr>
          <a:xfrm>
            <a:off x="2279331" y="4716462"/>
            <a:ext cx="144640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Directed</a:t>
            </a:r>
          </a:p>
        </p:txBody>
      </p:sp>
      <p:sp>
        <p:nvSpPr>
          <p:cNvPr id="11" name="TextBox 10"/>
          <p:cNvSpPr txBox="1"/>
          <p:nvPr/>
        </p:nvSpPr>
        <p:spPr>
          <a:xfrm>
            <a:off x="2230339" y="5149242"/>
            <a:ext cx="1544383"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High-low</a:t>
            </a:r>
          </a:p>
        </p:txBody>
      </p:sp>
      <p:sp>
        <p:nvSpPr>
          <p:cNvPr id="12" name="TextBox 11"/>
          <p:cNvSpPr txBox="1"/>
          <p:nvPr/>
        </p:nvSpPr>
        <p:spPr>
          <a:xfrm>
            <a:off x="1947959" y="5606442"/>
            <a:ext cx="210914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Disconnected</a:t>
            </a:r>
          </a:p>
        </p:txBody>
      </p:sp>
      <p:sp>
        <p:nvSpPr>
          <p:cNvPr id="13" name="TextBox 12"/>
          <p:cNvSpPr txBox="1"/>
          <p:nvPr/>
        </p:nvSpPr>
        <p:spPr>
          <a:xfrm>
            <a:off x="2474096" y="6063642"/>
            <a:ext cx="105687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Static</a:t>
            </a:r>
          </a:p>
        </p:txBody>
      </p:sp>
      <p:sp>
        <p:nvSpPr>
          <p:cNvPr id="15" name="TextBox 14"/>
          <p:cNvSpPr txBox="1"/>
          <p:nvPr/>
        </p:nvSpPr>
        <p:spPr>
          <a:xfrm>
            <a:off x="5313193" y="4259262"/>
            <a:ext cx="1896944"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Recognition</a:t>
            </a:r>
          </a:p>
        </p:txBody>
      </p:sp>
      <p:sp>
        <p:nvSpPr>
          <p:cNvPr id="16" name="TextBox 15"/>
          <p:cNvSpPr txBox="1"/>
          <p:nvPr/>
        </p:nvSpPr>
        <p:spPr>
          <a:xfrm>
            <a:off x="5339618" y="4716462"/>
            <a:ext cx="1844095"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Exploratory</a:t>
            </a:r>
          </a:p>
        </p:txBody>
      </p:sp>
      <p:sp>
        <p:nvSpPr>
          <p:cNvPr id="17" name="TextBox 16"/>
          <p:cNvSpPr txBox="1"/>
          <p:nvPr/>
        </p:nvSpPr>
        <p:spPr>
          <a:xfrm>
            <a:off x="5036300" y="5149242"/>
            <a:ext cx="245073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Double medium</a:t>
            </a:r>
          </a:p>
        </p:txBody>
      </p:sp>
      <p:sp>
        <p:nvSpPr>
          <p:cNvPr id="18" name="TextBox 17"/>
          <p:cNvSpPr txBox="1"/>
          <p:nvPr/>
        </p:nvSpPr>
        <p:spPr>
          <a:xfrm>
            <a:off x="5602409" y="5606442"/>
            <a:ext cx="131851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Indirect</a:t>
            </a:r>
          </a:p>
        </p:txBody>
      </p:sp>
      <p:sp>
        <p:nvSpPr>
          <p:cNvPr id="19" name="TextBox 18"/>
          <p:cNvSpPr txBox="1"/>
          <p:nvPr/>
        </p:nvSpPr>
        <p:spPr>
          <a:xfrm>
            <a:off x="5360531" y="6063642"/>
            <a:ext cx="1802266"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Responsive</a:t>
            </a:r>
          </a:p>
        </p:txBody>
      </p:sp>
      <p:sp>
        <p:nvSpPr>
          <p:cNvPr id="20" name="TextBox 19"/>
          <p:cNvSpPr txBox="1"/>
          <p:nvPr/>
        </p:nvSpPr>
        <p:spPr>
          <a:xfrm>
            <a:off x="8602019" y="4259262"/>
            <a:ext cx="1415291"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Intuition</a:t>
            </a:r>
          </a:p>
        </p:txBody>
      </p:sp>
      <p:sp>
        <p:nvSpPr>
          <p:cNvPr id="21" name="TextBox 20"/>
          <p:cNvSpPr txBox="1"/>
          <p:nvPr/>
        </p:nvSpPr>
        <p:spPr>
          <a:xfrm>
            <a:off x="8436936" y="4716462"/>
            <a:ext cx="174546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Contextual</a:t>
            </a:r>
          </a:p>
        </p:txBody>
      </p:sp>
      <p:sp>
        <p:nvSpPr>
          <p:cNvPr id="22" name="TextBox 21"/>
          <p:cNvSpPr txBox="1"/>
          <p:nvPr/>
        </p:nvSpPr>
        <p:spPr>
          <a:xfrm>
            <a:off x="8614190" y="5149242"/>
            <a:ext cx="1390946"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Fast few</a:t>
            </a:r>
          </a:p>
        </p:txBody>
      </p:sp>
      <p:sp>
        <p:nvSpPr>
          <p:cNvPr id="23" name="TextBox 22"/>
          <p:cNvSpPr txBox="1"/>
          <p:nvPr/>
        </p:nvSpPr>
        <p:spPr>
          <a:xfrm>
            <a:off x="8335421" y="5606442"/>
            <a:ext cx="1948490"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Unmediated</a:t>
            </a:r>
          </a:p>
        </p:txBody>
      </p:sp>
      <p:sp>
        <p:nvSpPr>
          <p:cNvPr id="24" name="TextBox 23"/>
          <p:cNvSpPr txBox="1"/>
          <p:nvPr/>
        </p:nvSpPr>
        <p:spPr>
          <a:xfrm>
            <a:off x="8522970" y="6063642"/>
            <a:ext cx="1573388" cy="63402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rgbClr val="505050"/>
                </a:solidFill>
                <a:latin typeface="Segoe UI Light"/>
                <a:cs typeface="Segoe UI Light"/>
              </a:rPr>
              <a:t>Evocative</a:t>
            </a:r>
          </a:p>
        </p:txBody>
      </p:sp>
    </p:spTree>
    <p:extLst>
      <p:ext uri="{BB962C8B-B14F-4D97-AF65-F5344CB8AC3E}">
        <p14:creationId xmlns:p14="http://schemas.microsoft.com/office/powerpoint/2010/main" val="162192369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Engagement should be obvious</a:t>
            </a:r>
          </a:p>
          <a:p>
            <a:pPr marL="0" indent="0" algn="ctr">
              <a:buNone/>
            </a:pPr>
            <a:endParaRPr lang="en-US" dirty="0">
              <a:solidFill>
                <a:srgbClr val="008F7B"/>
              </a:solidFill>
            </a:endParaRP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39" y="1228589"/>
            <a:ext cx="9482733" cy="5769200"/>
          </a:xfrm>
          <a:prstGeom prst="rect">
            <a:avLst/>
          </a:prstGeom>
        </p:spPr>
      </p:pic>
    </p:spTree>
    <p:extLst>
      <p:ext uri="{BB962C8B-B14F-4D97-AF65-F5344CB8AC3E}">
        <p14:creationId xmlns:p14="http://schemas.microsoft.com/office/powerpoint/2010/main" val="29609268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Interface is beyond keyboard and mouse </a:t>
            </a:r>
          </a:p>
          <a:p>
            <a:pPr marL="0" indent="0" algn="ctr">
              <a:buNone/>
            </a:pPr>
            <a:endParaRPr lang="en-US" dirty="0">
              <a:solidFill>
                <a:srgbClr val="008F7B"/>
              </a:solidFill>
            </a:endParaRPr>
          </a:p>
          <a:p>
            <a:pPr marL="0" indent="0" algn="ctr">
              <a:buNone/>
            </a:pPr>
            <a:endParaRPr lang="en-US" dirty="0">
              <a:solidFill>
                <a:srgbClr val="008F7B"/>
              </a:solidFill>
            </a:endParaRPr>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93839" y="1228589"/>
            <a:ext cx="9482733" cy="5769200"/>
          </a:xfrm>
          <a:prstGeom prst="rect">
            <a:avLst/>
          </a:prstGeom>
        </p:spPr>
      </p:pic>
    </p:spTree>
    <p:extLst>
      <p:ext uri="{BB962C8B-B14F-4D97-AF65-F5344CB8AC3E}">
        <p14:creationId xmlns:p14="http://schemas.microsoft.com/office/powerpoint/2010/main" val="242389558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How do items on the screen relate to each other </a:t>
            </a:r>
          </a:p>
          <a:p>
            <a:pPr marL="0" indent="0" algn="ctr">
              <a:buNone/>
            </a:pPr>
            <a:endParaRPr lang="en-US" dirty="0">
              <a:solidFill>
                <a:srgbClr val="008F7B"/>
              </a:solidFill>
            </a:endParaRPr>
          </a:p>
          <a:p>
            <a:pPr marL="0" indent="0" algn="ctr">
              <a:buNone/>
            </a:pPr>
            <a:endParaRPr lang="en-US" dirty="0">
              <a:solidFill>
                <a:srgbClr val="008F7B"/>
              </a:solidFill>
            </a:endParaRPr>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93839" y="1228589"/>
            <a:ext cx="9482733" cy="5769200"/>
          </a:xfrm>
          <a:prstGeom prst="rect">
            <a:avLst/>
          </a:prstGeom>
        </p:spPr>
      </p:pic>
    </p:spTree>
    <p:extLst>
      <p:ext uri="{BB962C8B-B14F-4D97-AF65-F5344CB8AC3E}">
        <p14:creationId xmlns:p14="http://schemas.microsoft.com/office/powerpoint/2010/main" val="39638848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Clear transitions</a:t>
            </a:r>
          </a:p>
          <a:p>
            <a:pPr marL="0" indent="0" algn="ctr">
              <a:buNone/>
            </a:pPr>
            <a:endParaRPr lang="en-US" dirty="0">
              <a:solidFill>
                <a:srgbClr val="008F7B"/>
              </a:solidFill>
            </a:endParaRPr>
          </a:p>
          <a:p>
            <a:pPr marL="0" indent="0" algn="ctr">
              <a:buNone/>
            </a:pPr>
            <a:endParaRPr lang="en-US" dirty="0">
              <a:solidFill>
                <a:srgbClr val="008F7B"/>
              </a:solidFill>
            </a:endParaRP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39" y="1228589"/>
            <a:ext cx="9482733" cy="5769200"/>
          </a:xfrm>
          <a:prstGeom prst="rect">
            <a:avLst/>
          </a:prstGeom>
        </p:spPr>
      </p:pic>
    </p:spTree>
    <p:extLst>
      <p:ext uri="{BB962C8B-B14F-4D97-AF65-F5344CB8AC3E}">
        <p14:creationId xmlns:p14="http://schemas.microsoft.com/office/powerpoint/2010/main" val="251135374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How do you use interface items and get to interface items </a:t>
            </a:r>
          </a:p>
          <a:p>
            <a:pPr marL="0" indent="0" algn="ctr">
              <a:buNone/>
            </a:pPr>
            <a:endParaRPr lang="en-US" dirty="0">
              <a:solidFill>
                <a:srgbClr val="008F7B"/>
              </a:solidFill>
            </a:endParaRPr>
          </a:p>
          <a:p>
            <a:pPr marL="0" indent="0" algn="ctr">
              <a:buNone/>
            </a:pPr>
            <a:endParaRPr lang="en-US" dirty="0">
              <a:solidFill>
                <a:srgbClr val="008F7B"/>
              </a:solidFill>
            </a:endParaRPr>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93839" y="1228589"/>
            <a:ext cx="9482733" cy="5769200"/>
          </a:xfrm>
          <a:prstGeom prst="rect">
            <a:avLst/>
          </a:prstGeom>
        </p:spPr>
      </p:pic>
    </p:spTree>
    <p:extLst>
      <p:ext uri="{BB962C8B-B14F-4D97-AF65-F5344CB8AC3E}">
        <p14:creationId xmlns:p14="http://schemas.microsoft.com/office/powerpoint/2010/main" val="33663880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Spatial memory</a:t>
            </a:r>
          </a:p>
          <a:p>
            <a:pPr marL="0" indent="0" algn="ctr">
              <a:buNone/>
            </a:pPr>
            <a:endParaRPr lang="en-US" dirty="0">
              <a:solidFill>
                <a:srgbClr val="008F7B"/>
              </a:solidFill>
            </a:endParaRPr>
          </a:p>
          <a:p>
            <a:pPr marL="0" indent="0" algn="ctr">
              <a:buNone/>
            </a:pPr>
            <a:endParaRPr lang="en-US" dirty="0">
              <a:solidFill>
                <a:srgbClr val="008F7B"/>
              </a:solidFill>
            </a:endParaRP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39" y="1228589"/>
            <a:ext cx="9482733" cy="5769200"/>
          </a:xfrm>
          <a:prstGeom prst="rect">
            <a:avLst/>
          </a:prstGeom>
        </p:spPr>
      </p:pic>
    </p:spTree>
    <p:extLst>
      <p:ext uri="{BB962C8B-B14F-4D97-AF65-F5344CB8AC3E}">
        <p14:creationId xmlns:p14="http://schemas.microsoft.com/office/powerpoint/2010/main" val="293779756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Consistency of UI</a:t>
            </a:r>
          </a:p>
          <a:p>
            <a:pPr marL="0" indent="0" algn="ctr">
              <a:buNone/>
            </a:pPr>
            <a:endParaRPr lang="en-US" dirty="0">
              <a:solidFill>
                <a:srgbClr val="008F7B"/>
              </a:solidFill>
            </a:endParaRPr>
          </a:p>
          <a:p>
            <a:pPr marL="0" indent="0" algn="ctr">
              <a:buNone/>
            </a:pPr>
            <a:endParaRPr lang="en-US" dirty="0">
              <a:solidFill>
                <a:srgbClr val="008F7B"/>
              </a:solidFill>
            </a:endParaRPr>
          </a:p>
        </p:txBody>
      </p:sp>
      <p:pic>
        <p:nvPicPr>
          <p:cNvPr id="3" name="Picture 2"/>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39" y="1228589"/>
            <a:ext cx="9482733" cy="5769199"/>
          </a:xfrm>
          <a:prstGeom prst="rect">
            <a:avLst/>
          </a:prstGeom>
        </p:spPr>
      </p:pic>
    </p:spTree>
    <p:extLst>
      <p:ext uri="{BB962C8B-B14F-4D97-AF65-F5344CB8AC3E}">
        <p14:creationId xmlns:p14="http://schemas.microsoft.com/office/powerpoint/2010/main" val="27915633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5008" y="404705"/>
            <a:ext cx="10726460" cy="4437962"/>
          </a:xfrm>
          <a:prstGeom prst="rect">
            <a:avLst/>
          </a:prstGeom>
        </p:spPr>
        <p:txBody>
          <a:bodyPr lIns="93269" tIns="46634" rIns="93269" bIns="46634">
            <a:normAutofit/>
          </a:bodyPr>
          <a:lstStyle/>
          <a:p>
            <a:pPr marL="0" indent="0" algn="ctr">
              <a:buNone/>
            </a:pPr>
            <a:r>
              <a:rPr lang="en-US" sz="2800" dirty="0">
                <a:solidFill>
                  <a:srgbClr val="006AAC"/>
                </a:solidFill>
                <a:latin typeface="+mn-lt"/>
              </a:rPr>
              <a:t>Large shared screen Windows 10 device </a:t>
            </a:r>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07862" y="1216021"/>
            <a:ext cx="9497957" cy="5778462"/>
          </a:xfrm>
          <a:prstGeom prst="rect">
            <a:avLst/>
          </a:prstGeom>
        </p:spPr>
      </p:pic>
    </p:spTree>
    <p:extLst>
      <p:ext uri="{BB962C8B-B14F-4D97-AF65-F5344CB8AC3E}">
        <p14:creationId xmlns:p14="http://schemas.microsoft.com/office/powerpoint/2010/main" val="17339585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Mouse is more precise than finger, but GUI is single user </a:t>
            </a:r>
          </a:p>
          <a:p>
            <a:pPr marL="0" indent="0" algn="ctr">
              <a:buNone/>
            </a:pPr>
            <a:endParaRPr lang="en-US" dirty="0">
              <a:solidFill>
                <a:srgbClr val="008F7B"/>
              </a:solidFill>
            </a:endParaRPr>
          </a:p>
          <a:p>
            <a:pPr marL="0" indent="0" algn="ctr">
              <a:buNone/>
            </a:pPr>
            <a:endParaRPr lang="en-US" dirty="0">
              <a:solidFill>
                <a:srgbClr val="008F7B"/>
              </a:solidFill>
            </a:endParaRPr>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93839" y="1228589"/>
            <a:ext cx="9482733" cy="5769200"/>
          </a:xfrm>
          <a:prstGeom prst="rect">
            <a:avLst/>
          </a:prstGeom>
        </p:spPr>
      </p:pic>
    </p:spTree>
    <p:extLst>
      <p:ext uri="{BB962C8B-B14F-4D97-AF65-F5344CB8AC3E}">
        <p14:creationId xmlns:p14="http://schemas.microsoft.com/office/powerpoint/2010/main" val="29628054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Icon sizes </a:t>
            </a:r>
          </a:p>
          <a:p>
            <a:pPr marL="0" indent="0" algn="ctr">
              <a:buNone/>
            </a:pPr>
            <a:endParaRPr lang="en-US" dirty="0">
              <a:solidFill>
                <a:srgbClr val="008F7B"/>
              </a:solidFill>
            </a:endParaRPr>
          </a:p>
          <a:p>
            <a:pPr marL="0" indent="0" algn="ctr">
              <a:buNone/>
            </a:pPr>
            <a:endParaRPr lang="en-US" dirty="0">
              <a:solidFill>
                <a:srgbClr val="008F7B"/>
              </a:solidFill>
            </a:endParaRPr>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93839" y="1228589"/>
            <a:ext cx="9482733" cy="5769200"/>
          </a:xfrm>
          <a:prstGeom prst="rect">
            <a:avLst/>
          </a:prstGeom>
        </p:spPr>
      </p:pic>
    </p:spTree>
    <p:extLst>
      <p:ext uri="{BB962C8B-B14F-4D97-AF65-F5344CB8AC3E}">
        <p14:creationId xmlns:p14="http://schemas.microsoft.com/office/powerpoint/2010/main" val="387690173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Direct manipulation – Indirect manipulation</a:t>
            </a:r>
          </a:p>
          <a:p>
            <a:pPr marL="0" indent="0" algn="ctr">
              <a:buNone/>
            </a:pPr>
            <a:endParaRPr lang="en-US" dirty="0">
              <a:solidFill>
                <a:srgbClr val="008F7B"/>
              </a:solidFill>
            </a:endParaRPr>
          </a:p>
        </p:txBody>
      </p:sp>
      <p:sp>
        <p:nvSpPr>
          <p:cNvPr id="2" name="TextBox 1"/>
          <p:cNvSpPr txBox="1"/>
          <p:nvPr/>
        </p:nvSpPr>
        <p:spPr>
          <a:xfrm>
            <a:off x="3346530" y="701646"/>
            <a:ext cx="188369" cy="376684"/>
          </a:xfrm>
          <a:prstGeom prst="rect">
            <a:avLst/>
          </a:prstGeom>
          <a:noFill/>
        </p:spPr>
        <p:txBody>
          <a:bodyPr wrap="none" lIns="93269" tIns="46634" rIns="93269" bIns="46634" rtlCol="0">
            <a:spAutoFit/>
          </a:bodyPr>
          <a:lstStyle/>
          <a:p>
            <a:endParaRPr lang="en-US" dirty="0"/>
          </a:p>
        </p:txBody>
      </p:sp>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40" y="1228589"/>
            <a:ext cx="9482731" cy="5769199"/>
          </a:xfrm>
          <a:prstGeom prst="rect">
            <a:avLst/>
          </a:prstGeom>
        </p:spPr>
      </p:pic>
    </p:spTree>
    <p:extLst>
      <p:ext uri="{BB962C8B-B14F-4D97-AF65-F5344CB8AC3E}">
        <p14:creationId xmlns:p14="http://schemas.microsoft.com/office/powerpoint/2010/main" val="22287972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No hover</a:t>
            </a:r>
          </a:p>
        </p:txBody>
      </p:sp>
      <p:sp>
        <p:nvSpPr>
          <p:cNvPr id="2" name="TextBox 1"/>
          <p:cNvSpPr txBox="1"/>
          <p:nvPr/>
        </p:nvSpPr>
        <p:spPr>
          <a:xfrm>
            <a:off x="3346530" y="701646"/>
            <a:ext cx="188369" cy="376684"/>
          </a:xfrm>
          <a:prstGeom prst="rect">
            <a:avLst/>
          </a:prstGeom>
          <a:noFill/>
        </p:spPr>
        <p:txBody>
          <a:bodyPr wrap="none" lIns="93269" tIns="46634" rIns="93269" bIns="46634" rtlCol="0">
            <a:spAutoFit/>
          </a:bodyPr>
          <a:lstStyle/>
          <a:p>
            <a:endParaRPr lang="en-US" dirty="0"/>
          </a:p>
        </p:txBody>
      </p:sp>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40" y="1228589"/>
            <a:ext cx="9482731" cy="5769199"/>
          </a:xfrm>
          <a:prstGeom prst="rect">
            <a:avLst/>
          </a:prstGeom>
        </p:spPr>
      </p:pic>
    </p:spTree>
    <p:extLst>
      <p:ext uri="{BB962C8B-B14F-4D97-AF65-F5344CB8AC3E}">
        <p14:creationId xmlns:p14="http://schemas.microsoft.com/office/powerpoint/2010/main" val="230792629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Menu system should be user friendly and touch friendly </a:t>
            </a:r>
          </a:p>
        </p:txBody>
      </p:sp>
      <p:sp>
        <p:nvSpPr>
          <p:cNvPr id="2" name="TextBox 1"/>
          <p:cNvSpPr txBox="1"/>
          <p:nvPr/>
        </p:nvSpPr>
        <p:spPr>
          <a:xfrm>
            <a:off x="3346530" y="701646"/>
            <a:ext cx="188369" cy="376684"/>
          </a:xfrm>
          <a:prstGeom prst="rect">
            <a:avLst/>
          </a:prstGeom>
          <a:noFill/>
        </p:spPr>
        <p:txBody>
          <a:bodyPr wrap="none" lIns="93269" tIns="46634" rIns="93269" bIns="46634" rtlCol="0">
            <a:spAutoFit/>
          </a:bodyPr>
          <a:lstStyle/>
          <a:p>
            <a:endParaRPr lang="en-US" dirty="0"/>
          </a:p>
        </p:txBody>
      </p:sp>
      <p:pic>
        <p:nvPicPr>
          <p:cNvPr id="4" name="Picture 3"/>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93840" y="1228589"/>
            <a:ext cx="9482731" cy="5769199"/>
          </a:xfrm>
          <a:prstGeom prst="rect">
            <a:avLst/>
          </a:prstGeom>
        </p:spPr>
      </p:pic>
    </p:spTree>
    <p:extLst>
      <p:ext uri="{BB962C8B-B14F-4D97-AF65-F5344CB8AC3E}">
        <p14:creationId xmlns:p14="http://schemas.microsoft.com/office/powerpoint/2010/main" val="295016993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Always provide feedback when touch occurs </a:t>
            </a:r>
          </a:p>
        </p:txBody>
      </p:sp>
      <p:sp>
        <p:nvSpPr>
          <p:cNvPr id="2" name="TextBox 1"/>
          <p:cNvSpPr txBox="1"/>
          <p:nvPr/>
        </p:nvSpPr>
        <p:spPr>
          <a:xfrm>
            <a:off x="3346530" y="701646"/>
            <a:ext cx="188369" cy="376684"/>
          </a:xfrm>
          <a:prstGeom prst="rect">
            <a:avLst/>
          </a:prstGeom>
          <a:noFill/>
        </p:spPr>
        <p:txBody>
          <a:bodyPr wrap="none" lIns="93269" tIns="46634" rIns="93269" bIns="46634" rtlCol="0">
            <a:spAutoFit/>
          </a:bodyPr>
          <a:lstStyle/>
          <a:p>
            <a:endParaRPr lang="en-US" dirty="0"/>
          </a:p>
        </p:txBody>
      </p:sp>
      <p:pic>
        <p:nvPicPr>
          <p:cNvPr id="4" name="Picture 3"/>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93839" y="1228589"/>
            <a:ext cx="9482733" cy="5769199"/>
          </a:xfrm>
          <a:prstGeom prst="rect">
            <a:avLst/>
          </a:prstGeom>
        </p:spPr>
      </p:pic>
    </p:spTree>
    <p:extLst>
      <p:ext uri="{BB962C8B-B14F-4D97-AF65-F5344CB8AC3E}">
        <p14:creationId xmlns:p14="http://schemas.microsoft.com/office/powerpoint/2010/main" val="27673481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Experience should improve when more people engage </a:t>
            </a:r>
          </a:p>
          <a:p>
            <a:pPr marL="0" indent="0" algn="ctr">
              <a:buNone/>
            </a:pPr>
            <a:endParaRPr lang="en-US" dirty="0">
              <a:solidFill>
                <a:srgbClr val="008F7B"/>
              </a:solidFill>
            </a:endParaRPr>
          </a:p>
          <a:p>
            <a:pPr marL="0" indent="0" algn="ctr">
              <a:buNone/>
            </a:pPr>
            <a:endParaRPr lang="en-US" dirty="0">
              <a:solidFill>
                <a:srgbClr val="008F7B"/>
              </a:solidFill>
            </a:endParaRPr>
          </a:p>
        </p:txBody>
      </p:sp>
      <p:pic>
        <p:nvPicPr>
          <p:cNvPr id="3" name="Picture 2"/>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493839" y="1228589"/>
            <a:ext cx="9482733" cy="5769200"/>
          </a:xfrm>
          <a:prstGeom prst="rect">
            <a:avLst/>
          </a:prstGeom>
        </p:spPr>
      </p:pic>
    </p:spTree>
    <p:extLst>
      <p:ext uri="{BB962C8B-B14F-4D97-AF65-F5344CB8AC3E}">
        <p14:creationId xmlns:p14="http://schemas.microsoft.com/office/powerpoint/2010/main" val="249474284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8F7B"/>
                </a:solidFill>
              </a:rPr>
              <a:t>Avoid modality</a:t>
            </a:r>
          </a:p>
          <a:p>
            <a:pPr marL="0" indent="0" algn="ctr">
              <a:buNone/>
            </a:pPr>
            <a:endParaRPr lang="en-US" dirty="0">
              <a:solidFill>
                <a:srgbClr val="008F7B"/>
              </a:solidFill>
            </a:endParaRPr>
          </a:p>
          <a:p>
            <a:pPr marL="0" indent="0" algn="ctr">
              <a:buNone/>
            </a:pPr>
            <a:endParaRPr lang="en-US" dirty="0">
              <a:solidFill>
                <a:srgbClr val="008F7B"/>
              </a:solidFill>
            </a:endParaRPr>
          </a:p>
        </p:txBody>
      </p:sp>
      <p:sp>
        <p:nvSpPr>
          <p:cNvPr id="2" name="TextBox 1"/>
          <p:cNvSpPr txBox="1"/>
          <p:nvPr/>
        </p:nvSpPr>
        <p:spPr>
          <a:xfrm>
            <a:off x="3346530" y="701646"/>
            <a:ext cx="188369" cy="376684"/>
          </a:xfrm>
          <a:prstGeom prst="rect">
            <a:avLst/>
          </a:prstGeom>
          <a:noFill/>
        </p:spPr>
        <p:txBody>
          <a:bodyPr wrap="none" lIns="93269" tIns="46634" rIns="93269" bIns="46634" rtlCol="0">
            <a:spAutoFit/>
          </a:bodyPr>
          <a:lstStyle/>
          <a:p>
            <a:endParaRPr lang="en-US" dirty="0"/>
          </a:p>
        </p:txBody>
      </p:sp>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493840" y="1228589"/>
            <a:ext cx="9482731" cy="5769199"/>
          </a:xfrm>
          <a:prstGeom prst="rect">
            <a:avLst/>
          </a:prstGeom>
        </p:spPr>
      </p:pic>
    </p:spTree>
    <p:extLst>
      <p:ext uri="{BB962C8B-B14F-4D97-AF65-F5344CB8AC3E}">
        <p14:creationId xmlns:p14="http://schemas.microsoft.com/office/powerpoint/2010/main" val="318497252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74639" y="295274"/>
            <a:ext cx="11889564" cy="17541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rgbClr val="FFFFFF"/>
                </a:solidFill>
              </a:rPr>
              <a:t>Design Pillars</a:t>
            </a:r>
          </a:p>
        </p:txBody>
      </p:sp>
      <p:grpSp>
        <p:nvGrpSpPr>
          <p:cNvPr id="4" name="Group 3"/>
          <p:cNvGrpSpPr/>
          <p:nvPr/>
        </p:nvGrpSpPr>
        <p:grpSpPr>
          <a:xfrm>
            <a:off x="3535323" y="2049462"/>
            <a:ext cx="1524000" cy="1524000"/>
            <a:chOff x="3535323" y="2049462"/>
            <a:chExt cx="1524000" cy="1524000"/>
          </a:xfrm>
          <a:effectLst/>
        </p:grpSpPr>
        <p:sp>
          <p:nvSpPr>
            <p:cNvPr id="13" name="Oval 12"/>
            <p:cNvSpPr/>
            <p:nvPr/>
          </p:nvSpPr>
          <p:spPr bwMode="auto">
            <a:xfrm>
              <a:off x="3535323"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81450" y="2497530"/>
              <a:ext cx="123174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t>Social</a:t>
              </a:r>
            </a:p>
          </p:txBody>
        </p:sp>
      </p:grpSp>
      <p:grpSp>
        <p:nvGrpSpPr>
          <p:cNvPr id="2" name="Group 1"/>
          <p:cNvGrpSpPr/>
          <p:nvPr/>
        </p:nvGrpSpPr>
        <p:grpSpPr>
          <a:xfrm>
            <a:off x="7637221" y="2049462"/>
            <a:ext cx="1524000" cy="1524000"/>
            <a:chOff x="7637221" y="2049462"/>
            <a:chExt cx="1524000" cy="1524000"/>
          </a:xfrm>
        </p:grpSpPr>
        <p:sp>
          <p:nvSpPr>
            <p:cNvPr id="15" name="Oval 14"/>
            <p:cNvSpPr/>
            <p:nvPr/>
          </p:nvSpPr>
          <p:spPr bwMode="auto">
            <a:xfrm>
              <a:off x="7637221"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7720734" y="2494452"/>
              <a:ext cx="135697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t>Spatial</a:t>
              </a:r>
            </a:p>
          </p:txBody>
        </p:sp>
      </p:grpSp>
      <p:grpSp>
        <p:nvGrpSpPr>
          <p:cNvPr id="3" name="Group 2"/>
          <p:cNvGrpSpPr/>
          <p:nvPr/>
        </p:nvGrpSpPr>
        <p:grpSpPr>
          <a:xfrm>
            <a:off x="5507978" y="2049462"/>
            <a:ext cx="1680588" cy="1524000"/>
            <a:chOff x="5400450" y="2049462"/>
            <a:chExt cx="1680588" cy="1524000"/>
          </a:xfrm>
        </p:grpSpPr>
        <p:sp>
          <p:nvSpPr>
            <p:cNvPr id="14" name="Oval 13"/>
            <p:cNvSpPr/>
            <p:nvPr/>
          </p:nvSpPr>
          <p:spPr bwMode="auto">
            <a:xfrm>
              <a:off x="5478744"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5400450" y="2497530"/>
              <a:ext cx="1680588" cy="627864"/>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t>Seamless</a:t>
              </a:r>
            </a:p>
          </p:txBody>
        </p:sp>
      </p:grpSp>
    </p:spTree>
    <p:extLst>
      <p:ext uri="{BB962C8B-B14F-4D97-AF65-F5344CB8AC3E}">
        <p14:creationId xmlns:p14="http://schemas.microsoft.com/office/powerpoint/2010/main" val="326300363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74639" y="295274"/>
            <a:ext cx="11889564" cy="17541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rgbClr val="FFFFFF"/>
                </a:solidFill>
              </a:rPr>
              <a:t>Design Pillars</a:t>
            </a:r>
          </a:p>
        </p:txBody>
      </p:sp>
      <p:grpSp>
        <p:nvGrpSpPr>
          <p:cNvPr id="4" name="Group 3"/>
          <p:cNvGrpSpPr/>
          <p:nvPr/>
        </p:nvGrpSpPr>
        <p:grpSpPr>
          <a:xfrm>
            <a:off x="3535323" y="2049462"/>
            <a:ext cx="1524000" cy="1524000"/>
            <a:chOff x="3535323" y="2049462"/>
            <a:chExt cx="1524000" cy="1524000"/>
          </a:xfrm>
          <a:effectLst>
            <a:reflection blurRad="6350" stA="50000" endA="300" endPos="30000" dir="5400000" sy="-100000" algn="bl" rotWithShape="0"/>
          </a:effectLst>
        </p:grpSpPr>
        <p:sp>
          <p:nvSpPr>
            <p:cNvPr id="13" name="Oval 12"/>
            <p:cNvSpPr/>
            <p:nvPr/>
          </p:nvSpPr>
          <p:spPr bwMode="auto">
            <a:xfrm>
              <a:off x="3535323"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81450" y="2497530"/>
              <a:ext cx="1231747" cy="627864"/>
            </a:xfrm>
            <a:prstGeom prst="rect">
              <a:avLst/>
            </a:prstGeom>
            <a:noFill/>
          </p:spPr>
          <p:txBody>
            <a:bodyPr wrap="none" lIns="182880" tIns="146304" rIns="182880" bIns="146304" rtlCol="0">
              <a:spAutoFit/>
            </a:bodyPr>
            <a:lstStyle/>
            <a:p>
              <a:pPr>
                <a:lnSpc>
                  <a:spcPct val="90000"/>
                </a:lnSpc>
                <a:spcAft>
                  <a:spcPts val="600"/>
                </a:spcAft>
              </a:pPr>
              <a:r>
                <a:rPr lang="en-US" sz="2400" b="1" u="sng" dirty="0"/>
                <a:t>Social</a:t>
              </a:r>
            </a:p>
          </p:txBody>
        </p:sp>
      </p:grpSp>
      <p:grpSp>
        <p:nvGrpSpPr>
          <p:cNvPr id="2" name="Group 1"/>
          <p:cNvGrpSpPr/>
          <p:nvPr/>
        </p:nvGrpSpPr>
        <p:grpSpPr>
          <a:xfrm>
            <a:off x="7637221" y="2049462"/>
            <a:ext cx="1524000" cy="1524000"/>
            <a:chOff x="7637221" y="2049462"/>
            <a:chExt cx="1524000" cy="1524000"/>
          </a:xfrm>
        </p:grpSpPr>
        <p:sp>
          <p:nvSpPr>
            <p:cNvPr id="15" name="Oval 14"/>
            <p:cNvSpPr/>
            <p:nvPr/>
          </p:nvSpPr>
          <p:spPr bwMode="auto">
            <a:xfrm>
              <a:off x="7637221"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7720734" y="2494452"/>
              <a:ext cx="135697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t>Spatial</a:t>
              </a:r>
            </a:p>
          </p:txBody>
        </p:sp>
      </p:grpSp>
      <p:grpSp>
        <p:nvGrpSpPr>
          <p:cNvPr id="3" name="Group 2"/>
          <p:cNvGrpSpPr/>
          <p:nvPr/>
        </p:nvGrpSpPr>
        <p:grpSpPr>
          <a:xfrm>
            <a:off x="5507978" y="2049462"/>
            <a:ext cx="1680588" cy="1524000"/>
            <a:chOff x="5400450" y="2049462"/>
            <a:chExt cx="1680588" cy="1524000"/>
          </a:xfrm>
        </p:grpSpPr>
        <p:sp>
          <p:nvSpPr>
            <p:cNvPr id="14" name="Oval 13"/>
            <p:cNvSpPr/>
            <p:nvPr/>
          </p:nvSpPr>
          <p:spPr bwMode="auto">
            <a:xfrm>
              <a:off x="5478744"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5400450" y="2497530"/>
              <a:ext cx="1680588" cy="627864"/>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t>Seamless</a:t>
              </a:r>
            </a:p>
          </p:txBody>
        </p:sp>
      </p:grpSp>
      <p:sp>
        <p:nvSpPr>
          <p:cNvPr id="5" name="Rectangle 4"/>
          <p:cNvSpPr/>
          <p:nvPr/>
        </p:nvSpPr>
        <p:spPr>
          <a:xfrm>
            <a:off x="3239947" y="4487862"/>
            <a:ext cx="6216650" cy="2031325"/>
          </a:xfrm>
          <a:prstGeom prst="rect">
            <a:avLst/>
          </a:prstGeom>
        </p:spPr>
        <p:txBody>
          <a:bodyPr>
            <a:spAutoFit/>
          </a:bodyPr>
          <a:lstStyle/>
          <a:p>
            <a:r>
              <a:rPr lang="en-US" dirty="0">
                <a:solidFill>
                  <a:srgbClr val="FFFFFF"/>
                </a:solidFill>
              </a:rPr>
              <a:t>Better with more people</a:t>
            </a:r>
          </a:p>
          <a:p>
            <a:endParaRPr lang="en-US" dirty="0">
              <a:solidFill>
                <a:srgbClr val="FFFFFF"/>
              </a:solidFill>
            </a:endParaRPr>
          </a:p>
          <a:p>
            <a:r>
              <a:rPr lang="en-US" dirty="0">
                <a:solidFill>
                  <a:srgbClr val="FFFFFF"/>
                </a:solidFill>
              </a:rPr>
              <a:t>Engages all </a:t>
            </a:r>
          </a:p>
          <a:p>
            <a:endParaRPr lang="en-US" dirty="0">
              <a:solidFill>
                <a:srgbClr val="FFFFFF"/>
              </a:solidFill>
            </a:endParaRPr>
          </a:p>
          <a:p>
            <a:r>
              <a:rPr lang="en-US" dirty="0">
                <a:solidFill>
                  <a:srgbClr val="FFFFFF"/>
                </a:solidFill>
              </a:rPr>
              <a:t>Emotive</a:t>
            </a: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2537676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55008" y="404705"/>
            <a:ext cx="10726460" cy="4437962"/>
          </a:xfrm>
          <a:prstGeom prst="rect">
            <a:avLst/>
          </a:prstGeom>
        </p:spPr>
        <p:txBody>
          <a:bodyPr vert="horz" wrap="square" lIns="93269" tIns="46634" rIns="93269" bIns="46634"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rgbClr val="006AAC"/>
                </a:solidFill>
                <a:latin typeface="+mn-lt"/>
              </a:rPr>
              <a:t>Typically in a fixed location mounted to a wall</a:t>
            </a:r>
          </a:p>
        </p:txBody>
      </p:sp>
      <p:pic>
        <p:nvPicPr>
          <p:cNvPr id="4" name="Picture 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07862" y="1216021"/>
            <a:ext cx="9497957" cy="5778462"/>
          </a:xfrm>
          <a:prstGeom prst="rect">
            <a:avLst/>
          </a:prstGeom>
        </p:spPr>
      </p:pic>
    </p:spTree>
    <p:extLst>
      <p:ext uri="{BB962C8B-B14F-4D97-AF65-F5344CB8AC3E}">
        <p14:creationId xmlns:p14="http://schemas.microsoft.com/office/powerpoint/2010/main" val="312942625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74639" y="295274"/>
            <a:ext cx="11889564" cy="17541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rgbClr val="FFFFFF"/>
                </a:solidFill>
              </a:rPr>
              <a:t>Design Pillars</a:t>
            </a:r>
          </a:p>
        </p:txBody>
      </p:sp>
      <p:grpSp>
        <p:nvGrpSpPr>
          <p:cNvPr id="4" name="Group 3"/>
          <p:cNvGrpSpPr/>
          <p:nvPr/>
        </p:nvGrpSpPr>
        <p:grpSpPr>
          <a:xfrm>
            <a:off x="3535323" y="2049462"/>
            <a:ext cx="1524000" cy="1524000"/>
            <a:chOff x="3535323" y="2049462"/>
            <a:chExt cx="1524000" cy="1524000"/>
          </a:xfrm>
          <a:effectLst/>
        </p:grpSpPr>
        <p:sp>
          <p:nvSpPr>
            <p:cNvPr id="13" name="Oval 12"/>
            <p:cNvSpPr/>
            <p:nvPr/>
          </p:nvSpPr>
          <p:spPr bwMode="auto">
            <a:xfrm>
              <a:off x="3535323"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81450" y="2497530"/>
              <a:ext cx="123174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t>Social</a:t>
              </a:r>
            </a:p>
          </p:txBody>
        </p:sp>
      </p:grpSp>
      <p:grpSp>
        <p:nvGrpSpPr>
          <p:cNvPr id="2" name="Group 1"/>
          <p:cNvGrpSpPr/>
          <p:nvPr/>
        </p:nvGrpSpPr>
        <p:grpSpPr>
          <a:xfrm>
            <a:off x="7637221" y="2049462"/>
            <a:ext cx="1524000" cy="1524000"/>
            <a:chOff x="7637221" y="2049462"/>
            <a:chExt cx="1524000" cy="1524000"/>
          </a:xfrm>
        </p:grpSpPr>
        <p:sp>
          <p:nvSpPr>
            <p:cNvPr id="15" name="Oval 14"/>
            <p:cNvSpPr/>
            <p:nvPr/>
          </p:nvSpPr>
          <p:spPr bwMode="auto">
            <a:xfrm>
              <a:off x="7637221"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7720734" y="2494452"/>
              <a:ext cx="135697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t>Spatial</a:t>
              </a:r>
            </a:p>
          </p:txBody>
        </p:sp>
      </p:grpSp>
      <p:grpSp>
        <p:nvGrpSpPr>
          <p:cNvPr id="3" name="Group 2"/>
          <p:cNvGrpSpPr/>
          <p:nvPr/>
        </p:nvGrpSpPr>
        <p:grpSpPr>
          <a:xfrm>
            <a:off x="5507978" y="2049462"/>
            <a:ext cx="1680588" cy="1524000"/>
            <a:chOff x="5400450" y="2049462"/>
            <a:chExt cx="1680588" cy="1524000"/>
          </a:xfrm>
          <a:effectLst>
            <a:reflection blurRad="6350" stA="50000" endA="300" endPos="30000" dir="5400000" sy="-100000" algn="bl" rotWithShape="0"/>
          </a:effectLst>
        </p:grpSpPr>
        <p:sp>
          <p:nvSpPr>
            <p:cNvPr id="14" name="Oval 13"/>
            <p:cNvSpPr/>
            <p:nvPr/>
          </p:nvSpPr>
          <p:spPr bwMode="auto">
            <a:xfrm>
              <a:off x="5478744"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5400450" y="2497530"/>
              <a:ext cx="1680588" cy="627864"/>
            </a:xfrm>
            <a:prstGeom prst="rect">
              <a:avLst/>
            </a:prstGeom>
            <a:noFill/>
          </p:spPr>
          <p:txBody>
            <a:bodyPr wrap="none" lIns="182880" tIns="146304" rIns="182880" bIns="146304" rtlCol="0">
              <a:spAutoFit/>
            </a:bodyPr>
            <a:lstStyle/>
            <a:p>
              <a:pPr algn="ctr">
                <a:lnSpc>
                  <a:spcPct val="90000"/>
                </a:lnSpc>
                <a:spcAft>
                  <a:spcPts val="600"/>
                </a:spcAft>
              </a:pPr>
              <a:r>
                <a:rPr lang="en-US" sz="2400" b="1" u="sng" dirty="0"/>
                <a:t>Seamless</a:t>
              </a:r>
            </a:p>
          </p:txBody>
        </p:sp>
      </p:grpSp>
      <p:sp>
        <p:nvSpPr>
          <p:cNvPr id="5" name="Rectangle 4"/>
          <p:cNvSpPr/>
          <p:nvPr/>
        </p:nvSpPr>
        <p:spPr>
          <a:xfrm>
            <a:off x="3239947" y="4487862"/>
            <a:ext cx="6216650" cy="2031325"/>
          </a:xfrm>
          <a:prstGeom prst="rect">
            <a:avLst/>
          </a:prstGeom>
        </p:spPr>
        <p:txBody>
          <a:bodyPr>
            <a:spAutoFit/>
          </a:bodyPr>
          <a:lstStyle/>
          <a:p>
            <a:r>
              <a:rPr lang="en-US" dirty="0">
                <a:solidFill>
                  <a:srgbClr val="FFFFFF"/>
                </a:solidFill>
              </a:rPr>
              <a:t>Feels natural</a:t>
            </a:r>
          </a:p>
          <a:p>
            <a:endParaRPr lang="en-US" dirty="0">
              <a:solidFill>
                <a:srgbClr val="FFFFFF"/>
              </a:solidFill>
            </a:endParaRPr>
          </a:p>
          <a:p>
            <a:r>
              <a:rPr lang="en-US" dirty="0">
                <a:solidFill>
                  <a:srgbClr val="FFFFFF"/>
                </a:solidFill>
              </a:rPr>
              <a:t>Integrates with your environment</a:t>
            </a:r>
          </a:p>
          <a:p>
            <a:endParaRPr lang="en-US" dirty="0">
              <a:solidFill>
                <a:srgbClr val="FFFFFF"/>
              </a:solidFill>
            </a:endParaRPr>
          </a:p>
          <a:p>
            <a:r>
              <a:rPr lang="en-US" dirty="0">
                <a:solidFill>
                  <a:srgbClr val="FFFFFF"/>
                </a:solidFill>
              </a:rPr>
              <a:t>Walk up and use</a:t>
            </a: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87753510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74639" y="295274"/>
            <a:ext cx="11889564" cy="17541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solidFill>
                  <a:srgbClr val="FFFFFF"/>
                </a:solidFill>
              </a:rPr>
              <a:t>Design Pillars</a:t>
            </a:r>
          </a:p>
        </p:txBody>
      </p:sp>
      <p:grpSp>
        <p:nvGrpSpPr>
          <p:cNvPr id="4" name="Group 3"/>
          <p:cNvGrpSpPr/>
          <p:nvPr/>
        </p:nvGrpSpPr>
        <p:grpSpPr>
          <a:xfrm>
            <a:off x="3535323" y="2049462"/>
            <a:ext cx="1524000" cy="1524000"/>
            <a:chOff x="3535323" y="2049462"/>
            <a:chExt cx="1524000" cy="1524000"/>
          </a:xfrm>
          <a:effectLst/>
        </p:grpSpPr>
        <p:sp>
          <p:nvSpPr>
            <p:cNvPr id="13" name="Oval 12"/>
            <p:cNvSpPr/>
            <p:nvPr/>
          </p:nvSpPr>
          <p:spPr bwMode="auto">
            <a:xfrm>
              <a:off x="3535323"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81450" y="2497530"/>
              <a:ext cx="123174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t>Social</a:t>
              </a:r>
            </a:p>
          </p:txBody>
        </p:sp>
      </p:grpSp>
      <p:grpSp>
        <p:nvGrpSpPr>
          <p:cNvPr id="2" name="Group 1"/>
          <p:cNvGrpSpPr/>
          <p:nvPr/>
        </p:nvGrpSpPr>
        <p:grpSpPr>
          <a:xfrm>
            <a:off x="7637221" y="2049462"/>
            <a:ext cx="1524000" cy="1524000"/>
            <a:chOff x="7637221" y="2049462"/>
            <a:chExt cx="1524000" cy="1524000"/>
          </a:xfrm>
          <a:effectLst>
            <a:reflection blurRad="6350" stA="50000" endA="300" endPos="30000" dir="5400000" sy="-100000" algn="bl" rotWithShape="0"/>
          </a:effectLst>
        </p:grpSpPr>
        <p:sp>
          <p:nvSpPr>
            <p:cNvPr id="15" name="Oval 14"/>
            <p:cNvSpPr/>
            <p:nvPr/>
          </p:nvSpPr>
          <p:spPr bwMode="auto">
            <a:xfrm>
              <a:off x="7637221"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7720734" y="2494452"/>
              <a:ext cx="135697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b="1" u="sng" dirty="0"/>
                <a:t>Spatial</a:t>
              </a:r>
            </a:p>
          </p:txBody>
        </p:sp>
      </p:grpSp>
      <p:grpSp>
        <p:nvGrpSpPr>
          <p:cNvPr id="3" name="Group 2"/>
          <p:cNvGrpSpPr/>
          <p:nvPr/>
        </p:nvGrpSpPr>
        <p:grpSpPr>
          <a:xfrm>
            <a:off x="5507978" y="2049462"/>
            <a:ext cx="1680588" cy="1524000"/>
            <a:chOff x="5400450" y="2049462"/>
            <a:chExt cx="1680588" cy="1524000"/>
          </a:xfrm>
          <a:effectLst/>
        </p:grpSpPr>
        <p:sp>
          <p:nvSpPr>
            <p:cNvPr id="14" name="Oval 13"/>
            <p:cNvSpPr/>
            <p:nvPr/>
          </p:nvSpPr>
          <p:spPr bwMode="auto">
            <a:xfrm>
              <a:off x="5478744" y="2049462"/>
              <a:ext cx="1524000" cy="1524000"/>
            </a:xfrm>
            <a:prstGeom prst="ellipse">
              <a:avLst/>
            </a:prstGeom>
            <a:solidFill>
              <a:srgbClr val="F2B0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dist" defTabSz="932472" fontAlgn="base">
                <a:lnSpc>
                  <a:spcPct val="90000"/>
                </a:lnSpc>
                <a:spcBef>
                  <a:spcPct val="0"/>
                </a:spcBef>
                <a:spcAft>
                  <a:spcPct val="0"/>
                </a:spcAft>
              </a:pPr>
              <a:endParaRPr lang="en-US" sz="2400" baseline="-25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5400450" y="2497530"/>
              <a:ext cx="1680588" cy="627864"/>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a:t>Seamless</a:t>
              </a:r>
            </a:p>
          </p:txBody>
        </p:sp>
      </p:grpSp>
      <p:sp>
        <p:nvSpPr>
          <p:cNvPr id="5" name="Rectangle 4"/>
          <p:cNvSpPr/>
          <p:nvPr/>
        </p:nvSpPr>
        <p:spPr>
          <a:xfrm>
            <a:off x="3239947" y="4487862"/>
            <a:ext cx="6216650" cy="1477328"/>
          </a:xfrm>
          <a:prstGeom prst="rect">
            <a:avLst/>
          </a:prstGeom>
        </p:spPr>
        <p:txBody>
          <a:bodyPr>
            <a:spAutoFit/>
          </a:bodyPr>
          <a:lstStyle/>
          <a:p>
            <a:r>
              <a:rPr lang="en-US" dirty="0">
                <a:solidFill>
                  <a:srgbClr val="FFFFFF"/>
                </a:solidFill>
              </a:rPr>
              <a:t>Zoom and focus</a:t>
            </a:r>
          </a:p>
          <a:p>
            <a:endParaRPr lang="en-US" dirty="0">
              <a:solidFill>
                <a:srgbClr val="FFFFFF"/>
              </a:solidFill>
            </a:endParaRPr>
          </a:p>
          <a:p>
            <a:r>
              <a:rPr lang="en-US" dirty="0">
                <a:solidFill>
                  <a:srgbClr val="FFFFFF"/>
                </a:solidFill>
              </a:rPr>
              <a:t>Implied physicality of the space (It is a large screen!)</a:t>
            </a:r>
          </a:p>
          <a:p>
            <a:endParaRPr lang="en-US" dirty="0">
              <a:solidFill>
                <a:srgbClr val="FFFFFF"/>
              </a:solidFill>
            </a:endParaRPr>
          </a:p>
          <a:p>
            <a:r>
              <a:rPr lang="en-US" dirty="0">
                <a:solidFill>
                  <a:srgbClr val="FFFFFF"/>
                </a:solidFill>
              </a:rPr>
              <a:t>Leverage spatial memory</a:t>
            </a:r>
          </a:p>
        </p:txBody>
      </p:sp>
    </p:spTree>
    <p:extLst>
      <p:ext uri="{BB962C8B-B14F-4D97-AF65-F5344CB8AC3E}">
        <p14:creationId xmlns:p14="http://schemas.microsoft.com/office/powerpoint/2010/main" val="333399944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C377B"/>
        </a:solidFill>
        <a:effectLst/>
      </p:bgPr>
    </p:bg>
    <p:spTree>
      <p:nvGrpSpPr>
        <p:cNvPr id="1" name=""/>
        <p:cNvGrpSpPr/>
        <p:nvPr/>
      </p:nvGrpSpPr>
      <p:grpSpPr>
        <a:xfrm>
          <a:off x="0" y="0"/>
          <a:ext cx="0" cy="0"/>
          <a:chOff x="0" y="0"/>
          <a:chExt cx="0" cy="0"/>
        </a:xfrm>
      </p:grpSpPr>
      <p:sp>
        <p:nvSpPr>
          <p:cNvPr id="15" name="Title 1"/>
          <p:cNvSpPr txBox="1">
            <a:spLocks/>
          </p:cNvSpPr>
          <p:nvPr/>
        </p:nvSpPr>
        <p:spPr>
          <a:xfrm>
            <a:off x="274639" y="295274"/>
            <a:ext cx="11889564" cy="11445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FFFFFF"/>
                </a:solidFill>
              </a:rPr>
              <a:t>Surface HUB</a:t>
            </a:r>
          </a:p>
        </p:txBody>
      </p:sp>
      <p:sp>
        <p:nvSpPr>
          <p:cNvPr id="16" name="Content Placeholder 2"/>
          <p:cNvSpPr txBox="1">
            <a:spLocks/>
          </p:cNvSpPr>
          <p:nvPr/>
        </p:nvSpPr>
        <p:spPr>
          <a:xfrm>
            <a:off x="274637" y="2125662"/>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latin typeface="Segoe UI Light"/>
                <a:cs typeface="Segoe UI Light"/>
              </a:rPr>
              <a:t>Large shared screen</a:t>
            </a:r>
          </a:p>
          <a:p>
            <a:r>
              <a:rPr lang="en-US" dirty="0">
                <a:solidFill>
                  <a:srgbClr val="FFFFFF"/>
                </a:solidFill>
                <a:latin typeface="Segoe UI Light"/>
                <a:cs typeface="Segoe UI Light"/>
              </a:rPr>
              <a:t>Collaborative</a:t>
            </a:r>
          </a:p>
          <a:p>
            <a:r>
              <a:rPr lang="en-US" dirty="0">
                <a:solidFill>
                  <a:srgbClr val="FFFFFF"/>
                </a:solidFill>
                <a:latin typeface="Segoe UI Light"/>
                <a:cs typeface="Segoe UI Light"/>
              </a:rPr>
              <a:t>Engaging</a:t>
            </a:r>
          </a:p>
          <a:p>
            <a:pPr marL="0" indent="0">
              <a:buNone/>
            </a:pPr>
            <a:endParaRPr lang="en-US" dirty="0">
              <a:solidFill>
                <a:srgbClr val="FFFFFF"/>
              </a:solidFill>
              <a:latin typeface="Segoe UI Light"/>
              <a:cs typeface="Segoe UI Light"/>
            </a:endParaRPr>
          </a:p>
          <a:p>
            <a:endParaRPr lang="en-US" dirty="0">
              <a:solidFill>
                <a:srgbClr val="FFFFFF"/>
              </a:solidFill>
              <a:latin typeface="Segoe UI Light"/>
              <a:cs typeface="Segoe UI Light"/>
            </a:endParaRPr>
          </a:p>
          <a:p>
            <a:endParaRPr lang="en-US" dirty="0">
              <a:solidFill>
                <a:srgbClr val="FFFFFF"/>
              </a:solidFill>
              <a:latin typeface="Segoe UI Light"/>
              <a:cs typeface="Segoe UI Light"/>
            </a:endParaRPr>
          </a:p>
        </p:txBody>
      </p:sp>
    </p:spTree>
    <p:extLst>
      <p:ext uri="{BB962C8B-B14F-4D97-AF65-F5344CB8AC3E}">
        <p14:creationId xmlns:p14="http://schemas.microsoft.com/office/powerpoint/2010/main" val="263498699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445291"/>
            <a:ext cx="12436475" cy="6103941"/>
          </a:xfrm>
          <a:prstGeom prst="rect">
            <a:avLst/>
          </a:prstGeom>
        </p:spPr>
      </p:pic>
    </p:spTree>
    <p:extLst>
      <p:ext uri="{BB962C8B-B14F-4D97-AF65-F5344CB8AC3E}">
        <p14:creationId xmlns:p14="http://schemas.microsoft.com/office/powerpoint/2010/main" val="313139866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275480" y="1992163"/>
            <a:ext cx="5867805" cy="1411628"/>
            <a:chOff x="201929" y="1464959"/>
            <a:chExt cx="4314954" cy="1038056"/>
          </a:xfrm>
        </p:grpSpPr>
        <p:sp>
          <p:nvSpPr>
            <p:cNvPr id="56" name="Freeform 55"/>
            <p:cNvSpPr/>
            <p:nvPr/>
          </p:nvSpPr>
          <p:spPr>
            <a:xfrm>
              <a:off x="201929" y="1464959"/>
              <a:ext cx="4314954" cy="1038056"/>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8D7"/>
            </a:solidFill>
            <a:ln w="285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ln>
                  <a:solidFill>
                    <a:srgbClr val="0078D7"/>
                  </a:solidFill>
                </a:ln>
              </a:endParaRPr>
            </a:p>
          </p:txBody>
        </p:sp>
        <p:sp>
          <p:nvSpPr>
            <p:cNvPr id="17" name="TextBox 16"/>
            <p:cNvSpPr txBox="1"/>
            <p:nvPr/>
          </p:nvSpPr>
          <p:spPr>
            <a:xfrm>
              <a:off x="678447" y="1497174"/>
              <a:ext cx="2084342" cy="522961"/>
            </a:xfrm>
            <a:prstGeom prst="rect">
              <a:avLst/>
            </a:prstGeom>
            <a:noFill/>
          </p:spPr>
          <p:txBody>
            <a:bodyPr wrap="square" lIns="253646" tIns="202917" rIns="253646" bIns="202917" rtlCol="0">
              <a:spAutoFit/>
            </a:bodyPr>
            <a:lstStyle/>
            <a:p>
              <a:pPr defTabSz="932573">
                <a:lnSpc>
                  <a:spcPct val="90000"/>
                </a:lnSpc>
                <a:spcBef>
                  <a:spcPts val="832"/>
                </a:spcBef>
              </a:pPr>
              <a:r>
                <a:rPr lang="en-US" sz="2176" dirty="0">
                  <a:solidFill>
                    <a:schemeClr val="bg1"/>
                  </a:solidFill>
                  <a:latin typeface="+mj-lt"/>
                </a:rPr>
                <a:t>Windows PCs</a:t>
              </a:r>
              <a:endParaRPr lang="en-US" sz="2448" dirty="0">
                <a:solidFill>
                  <a:schemeClr val="bg1"/>
                </a:solidFill>
                <a:latin typeface="+mj-lt"/>
              </a:endParaRPr>
            </a:p>
          </p:txBody>
        </p:sp>
      </p:grpSp>
      <p:grpSp>
        <p:nvGrpSpPr>
          <p:cNvPr id="24" name="Group 23"/>
          <p:cNvGrpSpPr/>
          <p:nvPr/>
        </p:nvGrpSpPr>
        <p:grpSpPr>
          <a:xfrm>
            <a:off x="275481" y="3164476"/>
            <a:ext cx="5827494" cy="794082"/>
            <a:chOff x="201929" y="2327033"/>
            <a:chExt cx="4285311" cy="583937"/>
          </a:xfrm>
        </p:grpSpPr>
        <p:sp>
          <p:nvSpPr>
            <p:cNvPr id="57" name="Freeform 56"/>
            <p:cNvSpPr/>
            <p:nvPr/>
          </p:nvSpPr>
          <p:spPr>
            <a:xfrm>
              <a:off x="201929" y="2327033"/>
              <a:ext cx="4285311" cy="583937"/>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5C2D91"/>
            </a:solidFill>
            <a:ln w="28575">
              <a:solidFill>
                <a:srgbClr val="5C2D9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p>
          </p:txBody>
        </p:sp>
        <p:sp>
          <p:nvSpPr>
            <p:cNvPr id="32" name="TextBox 31"/>
            <p:cNvSpPr txBox="1"/>
            <p:nvPr/>
          </p:nvSpPr>
          <p:spPr>
            <a:xfrm>
              <a:off x="678448" y="2365510"/>
              <a:ext cx="2084342" cy="522961"/>
            </a:xfrm>
            <a:prstGeom prst="rect">
              <a:avLst/>
            </a:prstGeom>
            <a:noFill/>
          </p:spPr>
          <p:txBody>
            <a:bodyPr wrap="square" lIns="253646" tIns="202917" rIns="253646" bIns="202917" rtlCol="0">
              <a:spAutoFit/>
            </a:bodyPr>
            <a:lstStyle/>
            <a:p>
              <a:pPr defTabSz="932573">
                <a:lnSpc>
                  <a:spcPct val="90000"/>
                </a:lnSpc>
                <a:spcBef>
                  <a:spcPts val="832"/>
                </a:spcBef>
              </a:pPr>
              <a:r>
                <a:rPr lang="en-US" sz="2176" dirty="0">
                  <a:solidFill>
                    <a:schemeClr val="bg1"/>
                  </a:solidFill>
                  <a:latin typeface="+mj-lt"/>
                </a:rPr>
                <a:t>Windows Phone</a:t>
              </a:r>
            </a:p>
          </p:txBody>
        </p:sp>
      </p:grpSp>
      <p:grpSp>
        <p:nvGrpSpPr>
          <p:cNvPr id="20" name="Group 19"/>
          <p:cNvGrpSpPr/>
          <p:nvPr/>
        </p:nvGrpSpPr>
        <p:grpSpPr>
          <a:xfrm>
            <a:off x="275480" y="3703104"/>
            <a:ext cx="5867805" cy="1454058"/>
            <a:chOff x="201929" y="2723118"/>
            <a:chExt cx="4314954" cy="1069257"/>
          </a:xfrm>
        </p:grpSpPr>
        <p:sp>
          <p:nvSpPr>
            <p:cNvPr id="55" name="Freeform 55"/>
            <p:cNvSpPr>
              <a:spLocks noChangeAspect="1"/>
            </p:cNvSpPr>
            <p:nvPr/>
          </p:nvSpPr>
          <p:spPr>
            <a:xfrm flipV="1">
              <a:off x="201929" y="2723118"/>
              <a:ext cx="4314954" cy="1069257"/>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107C10"/>
            </a:solidFill>
            <a:ln w="2857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ln>
                  <a:solidFill>
                    <a:srgbClr val="0078D7"/>
                  </a:solidFill>
                </a:ln>
              </a:endParaRPr>
            </a:p>
          </p:txBody>
        </p:sp>
        <p:sp>
          <p:nvSpPr>
            <p:cNvPr id="34" name="TextBox 33"/>
            <p:cNvSpPr txBox="1"/>
            <p:nvPr/>
          </p:nvSpPr>
          <p:spPr>
            <a:xfrm>
              <a:off x="678447" y="3224791"/>
              <a:ext cx="2084342" cy="522961"/>
            </a:xfrm>
            <a:prstGeom prst="rect">
              <a:avLst/>
            </a:prstGeom>
            <a:noFill/>
          </p:spPr>
          <p:txBody>
            <a:bodyPr wrap="square" lIns="253646" tIns="202917" rIns="253646" bIns="202917" rtlCol="0">
              <a:spAutoFit/>
            </a:bodyPr>
            <a:lstStyle/>
            <a:p>
              <a:pPr defTabSz="932573">
                <a:lnSpc>
                  <a:spcPct val="90000"/>
                </a:lnSpc>
                <a:spcBef>
                  <a:spcPts val="832"/>
                </a:spcBef>
              </a:pPr>
              <a:r>
                <a:rPr lang="en-US" sz="2176" dirty="0">
                  <a:solidFill>
                    <a:schemeClr val="bg1"/>
                  </a:solidFill>
                  <a:latin typeface="+mj-lt"/>
                </a:rPr>
                <a:t>Xbox</a:t>
              </a:r>
            </a:p>
          </p:txBody>
        </p:sp>
      </p:grpSp>
      <p:sp>
        <p:nvSpPr>
          <p:cNvPr id="48" name="Isosceles Triangle 47"/>
          <p:cNvSpPr/>
          <p:nvPr/>
        </p:nvSpPr>
        <p:spPr>
          <a:xfrm>
            <a:off x="4965973" y="3742775"/>
            <a:ext cx="2504530" cy="2983391"/>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p>
        </p:txBody>
      </p:sp>
      <p:sp>
        <p:nvSpPr>
          <p:cNvPr id="3" name="Rectangle 2"/>
          <p:cNvSpPr/>
          <p:nvPr/>
        </p:nvSpPr>
        <p:spPr bwMode="auto">
          <a:xfrm>
            <a:off x="6743173" y="3164478"/>
            <a:ext cx="5692423" cy="94566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pPr>
            <a:endParaRPr lang="en-US" sz="2448"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Journey to Windows 10</a:t>
            </a:r>
          </a:p>
        </p:txBody>
      </p:sp>
      <p:sp>
        <p:nvSpPr>
          <p:cNvPr id="13" name="Rectangle 12"/>
          <p:cNvSpPr/>
          <p:nvPr/>
        </p:nvSpPr>
        <p:spPr>
          <a:xfrm>
            <a:off x="7454776" y="3206943"/>
            <a:ext cx="4566328" cy="872996"/>
          </a:xfrm>
          <a:prstGeom prst="rect">
            <a:avLst/>
          </a:prstGeom>
        </p:spPr>
        <p:txBody>
          <a:bodyPr wrap="square" anchor="ctr">
            <a:spAutoFit/>
          </a:bodyPr>
          <a:lstStyle/>
          <a:p>
            <a:pPr defTabSz="1293239" fontAlgn="base">
              <a:lnSpc>
                <a:spcPct val="90000"/>
              </a:lnSpc>
              <a:spcBef>
                <a:spcPct val="0"/>
              </a:spcBef>
              <a:spcAft>
                <a:spcPts val="408"/>
              </a:spcAft>
            </a:pPr>
            <a:r>
              <a:rPr lang="en-US" sz="1632" dirty="0">
                <a:solidFill>
                  <a:schemeClr val="bg1"/>
                </a:solidFill>
                <a:latin typeface="+mj-lt"/>
                <a:ea typeface="Segoe UI" pitchFamily="34" charset="0"/>
                <a:cs typeface="Segoe UI" pitchFamily="34" charset="0"/>
              </a:rPr>
              <a:t>ONE CORE OS</a:t>
            </a:r>
          </a:p>
          <a:p>
            <a:pPr defTabSz="1293239" fontAlgn="base">
              <a:lnSpc>
                <a:spcPct val="90000"/>
              </a:lnSpc>
              <a:spcBef>
                <a:spcPct val="0"/>
              </a:spcBef>
              <a:spcAft>
                <a:spcPts val="408"/>
              </a:spcAft>
            </a:pPr>
            <a:r>
              <a:rPr lang="en-US" sz="1632" dirty="0">
                <a:solidFill>
                  <a:schemeClr val="bg1"/>
                </a:solidFill>
                <a:latin typeface="+mj-lt"/>
                <a:ea typeface="Segoe UI" pitchFamily="34" charset="0"/>
                <a:cs typeface="Segoe UI" pitchFamily="34" charset="0"/>
              </a:rPr>
              <a:t>ONE APP PLATFORM</a:t>
            </a:r>
          </a:p>
          <a:p>
            <a:pPr defTabSz="1293239" fontAlgn="base">
              <a:lnSpc>
                <a:spcPct val="90000"/>
              </a:lnSpc>
              <a:spcBef>
                <a:spcPct val="0"/>
              </a:spcBef>
              <a:spcAft>
                <a:spcPts val="408"/>
              </a:spcAft>
            </a:pPr>
            <a:r>
              <a:rPr lang="en-US" sz="1632" dirty="0">
                <a:solidFill>
                  <a:schemeClr val="bg1"/>
                </a:solidFill>
                <a:latin typeface="+mj-lt"/>
                <a:ea typeface="Segoe UI" pitchFamily="34" charset="0"/>
                <a:cs typeface="Segoe UI" pitchFamily="34" charset="0"/>
              </a:rPr>
              <a:t>ONE STORE</a:t>
            </a:r>
          </a:p>
        </p:txBody>
      </p:sp>
      <p:sp>
        <p:nvSpPr>
          <p:cNvPr id="50" name="Oval 33"/>
          <p:cNvSpPr/>
          <p:nvPr/>
        </p:nvSpPr>
        <p:spPr>
          <a:xfrm>
            <a:off x="5210516" y="2579057"/>
            <a:ext cx="2015443" cy="2015443"/>
          </a:xfrm>
          <a:prstGeom prst="ellipse">
            <a:avLst/>
          </a:prstGeom>
          <a:solidFill>
            <a:schemeClr val="bg1"/>
          </a:solidFill>
          <a:ln w="28575" cmpd="sng">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25" name="Group 24"/>
          <p:cNvGrpSpPr/>
          <p:nvPr/>
        </p:nvGrpSpPr>
        <p:grpSpPr>
          <a:xfrm>
            <a:off x="5153498" y="2664860"/>
            <a:ext cx="2129484" cy="1843840"/>
            <a:chOff x="5052041" y="2485844"/>
            <a:chExt cx="2087919" cy="1807851"/>
          </a:xfrm>
        </p:grpSpPr>
        <p:sp>
          <p:nvSpPr>
            <p:cNvPr id="76" name="Oval 33"/>
            <p:cNvSpPr/>
            <p:nvPr/>
          </p:nvSpPr>
          <p:spPr>
            <a:xfrm>
              <a:off x="5192075" y="2485844"/>
              <a:ext cx="1807850" cy="1807851"/>
            </a:xfrm>
            <a:prstGeom prst="ellipse">
              <a:avLst/>
            </a:prstGeom>
            <a:solidFill>
              <a:srgbClr val="0078D7"/>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endParaRPr lang="en-US" sz="2448" dirty="0" err="1">
                <a:solidFill>
                  <a:srgbClr val="FFFFFF"/>
                </a:solidFill>
              </a:endParaRPr>
            </a:p>
          </p:txBody>
        </p:sp>
        <p:grpSp>
          <p:nvGrpSpPr>
            <p:cNvPr id="9" name="Group 8"/>
            <p:cNvGrpSpPr/>
            <p:nvPr/>
          </p:nvGrpSpPr>
          <p:grpSpPr>
            <a:xfrm>
              <a:off x="5052041" y="2836625"/>
              <a:ext cx="2087919" cy="1084693"/>
              <a:chOff x="5052041" y="2836625"/>
              <a:chExt cx="2087919" cy="1084693"/>
            </a:xfrm>
          </p:grpSpPr>
          <p:sp>
            <p:nvSpPr>
              <p:cNvPr id="77" name="TextBox 35"/>
              <p:cNvSpPr txBox="1"/>
              <p:nvPr/>
            </p:nvSpPr>
            <p:spPr>
              <a:xfrm>
                <a:off x="5052041" y="3644319"/>
                <a:ext cx="2087919" cy="276999"/>
              </a:xfrm>
              <a:prstGeom prst="rect">
                <a:avLst/>
              </a:prstGeom>
              <a:noFill/>
            </p:spPr>
            <p:txBody>
              <a:bodyPr wrap="square" lIns="0" tIns="0" rIns="0" bIns="0" rtlCol="0">
                <a:spAutoFit/>
              </a:bodyPr>
              <a:lstStyle/>
              <a:p>
                <a:pPr algn="ctr" defTabSz="932573">
                  <a:lnSpc>
                    <a:spcPct val="90000"/>
                  </a:lnSpc>
                </a:pPr>
                <a:r>
                  <a:rPr lang="en-US" sz="2040" dirty="0">
                    <a:solidFill>
                      <a:schemeClr val="bg1"/>
                    </a:solidFill>
                    <a:cs typeface="Segoe UI Semibold" panose="020B0702040204020203" pitchFamily="34" charset="0"/>
                  </a:rPr>
                  <a:t>Windows 10</a:t>
                </a:r>
              </a:p>
            </p:txBody>
          </p:sp>
          <p:sp>
            <p:nvSpPr>
              <p:cNvPr id="62"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endParaRPr lang="en-US" sz="2448">
                  <a:solidFill>
                    <a:srgbClr val="737373"/>
                  </a:solidFill>
                </a:endParaRPr>
              </a:p>
            </p:txBody>
          </p:sp>
        </p:grpSp>
      </p:grpSp>
      <p:grpSp>
        <p:nvGrpSpPr>
          <p:cNvPr id="6" name="Group 5"/>
          <p:cNvGrpSpPr/>
          <p:nvPr/>
        </p:nvGrpSpPr>
        <p:grpSpPr>
          <a:xfrm>
            <a:off x="-176140" y="1912459"/>
            <a:ext cx="943489" cy="943491"/>
            <a:chOff x="-130175" y="1406348"/>
            <a:chExt cx="693805" cy="693806"/>
          </a:xfrm>
        </p:grpSpPr>
        <p:sp>
          <p:nvSpPr>
            <p:cNvPr id="4" name="Oval 3"/>
            <p:cNvSpPr/>
            <p:nvPr/>
          </p:nvSpPr>
          <p:spPr>
            <a:xfrm>
              <a:off x="-130175" y="1406348"/>
              <a:ext cx="693805" cy="693805"/>
            </a:xfrm>
            <a:prstGeom prst="ellipse">
              <a:avLst/>
            </a:prstGeom>
            <a:solidFill>
              <a:schemeClr val="bg1"/>
            </a:solidFill>
            <a:ln w="762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a:lnSpc>
                  <a:spcPct val="90000"/>
                </a:lnSpc>
                <a:spcBef>
                  <a:spcPts val="816"/>
                </a:spcBef>
              </a:pPr>
              <a:endParaRPr lang="en-US" sz="2720" dirty="0" err="1"/>
            </a:p>
          </p:txBody>
        </p:sp>
        <p:grpSp>
          <p:nvGrpSpPr>
            <p:cNvPr id="38" name="Desktop"/>
            <p:cNvGrpSpPr/>
            <p:nvPr/>
          </p:nvGrpSpPr>
          <p:grpSpPr>
            <a:xfrm>
              <a:off x="-123566" y="1410067"/>
              <a:ext cx="684530" cy="690087"/>
              <a:chOff x="2862470" y="3497313"/>
              <a:chExt cx="684530" cy="690087"/>
            </a:xfrm>
          </p:grpSpPr>
          <p:sp>
            <p:nvSpPr>
              <p:cNvPr id="41" name="Rectangle 23"/>
              <p:cNvSpPr>
                <a:spLocks noChangeArrowheads="1"/>
              </p:cNvSpPr>
              <p:nvPr/>
            </p:nvSpPr>
            <p:spPr bwMode="auto">
              <a:xfrm>
                <a:off x="3162508" y="3810686"/>
                <a:ext cx="190024" cy="10668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sp>
            <p:nvSpPr>
              <p:cNvPr id="42" name="Freeform 24"/>
              <p:cNvSpPr>
                <a:spLocks noEditPoints="1"/>
              </p:cNvSpPr>
              <p:nvPr/>
            </p:nvSpPr>
            <p:spPr bwMode="auto">
              <a:xfrm>
                <a:off x="3058050" y="3726231"/>
                <a:ext cx="104458" cy="233363"/>
              </a:xfrm>
              <a:custGeom>
                <a:avLst/>
                <a:gdLst>
                  <a:gd name="T0" fmla="*/ 19 w 94"/>
                  <a:gd name="T1" fmla="*/ 191 h 210"/>
                  <a:gd name="T2" fmla="*/ 19 w 94"/>
                  <a:gd name="T3" fmla="*/ 172 h 210"/>
                  <a:gd name="T4" fmla="*/ 75 w 94"/>
                  <a:gd name="T5" fmla="*/ 172 h 210"/>
                  <a:gd name="T6" fmla="*/ 75 w 94"/>
                  <a:gd name="T7" fmla="*/ 152 h 210"/>
                  <a:gd name="T8" fmla="*/ 19 w 94"/>
                  <a:gd name="T9" fmla="*/ 152 h 210"/>
                  <a:gd name="T10" fmla="*/ 19 w 94"/>
                  <a:gd name="T11" fmla="*/ 133 h 210"/>
                  <a:gd name="T12" fmla="*/ 75 w 94"/>
                  <a:gd name="T13" fmla="*/ 133 h 210"/>
                  <a:gd name="T14" fmla="*/ 75 w 94"/>
                  <a:gd name="T15" fmla="*/ 57 h 210"/>
                  <a:gd name="T16" fmla="*/ 94 w 94"/>
                  <a:gd name="T17" fmla="*/ 57 h 210"/>
                  <a:gd name="T18" fmla="*/ 94 w 94"/>
                  <a:gd name="T19" fmla="*/ 0 h 210"/>
                  <a:gd name="T20" fmla="*/ 0 w 94"/>
                  <a:gd name="T21" fmla="*/ 0 h 210"/>
                  <a:gd name="T22" fmla="*/ 0 w 94"/>
                  <a:gd name="T23" fmla="*/ 210 h 210"/>
                  <a:gd name="T24" fmla="*/ 94 w 94"/>
                  <a:gd name="T25" fmla="*/ 210 h 210"/>
                  <a:gd name="T26" fmla="*/ 94 w 94"/>
                  <a:gd name="T27" fmla="*/ 191 h 210"/>
                  <a:gd name="T28" fmla="*/ 75 w 94"/>
                  <a:gd name="T29" fmla="*/ 191 h 210"/>
                  <a:gd name="T30" fmla="*/ 19 w 94"/>
                  <a:gd name="T31" fmla="*/ 191 h 210"/>
                  <a:gd name="T32" fmla="*/ 19 w 94"/>
                  <a:gd name="T33" fmla="*/ 19 h 210"/>
                  <a:gd name="T34" fmla="*/ 75 w 94"/>
                  <a:gd name="T35" fmla="*/ 19 h 210"/>
                  <a:gd name="T36" fmla="*/ 75 w 94"/>
                  <a:gd name="T37" fmla="*/ 38 h 210"/>
                  <a:gd name="T38" fmla="*/ 19 w 94"/>
                  <a:gd name="T39" fmla="*/ 38 h 210"/>
                  <a:gd name="T40" fmla="*/ 19 w 94"/>
                  <a:gd name="T41" fmla="*/ 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210">
                    <a:moveTo>
                      <a:pt x="19" y="191"/>
                    </a:moveTo>
                    <a:lnTo>
                      <a:pt x="19" y="172"/>
                    </a:lnTo>
                    <a:lnTo>
                      <a:pt x="75" y="172"/>
                    </a:lnTo>
                    <a:lnTo>
                      <a:pt x="75" y="152"/>
                    </a:lnTo>
                    <a:lnTo>
                      <a:pt x="19" y="152"/>
                    </a:lnTo>
                    <a:lnTo>
                      <a:pt x="19" y="133"/>
                    </a:lnTo>
                    <a:lnTo>
                      <a:pt x="75" y="133"/>
                    </a:lnTo>
                    <a:lnTo>
                      <a:pt x="75" y="57"/>
                    </a:lnTo>
                    <a:lnTo>
                      <a:pt x="94" y="57"/>
                    </a:lnTo>
                    <a:lnTo>
                      <a:pt x="94" y="0"/>
                    </a:lnTo>
                    <a:lnTo>
                      <a:pt x="0" y="0"/>
                    </a:lnTo>
                    <a:lnTo>
                      <a:pt x="0" y="210"/>
                    </a:lnTo>
                    <a:lnTo>
                      <a:pt x="94" y="210"/>
                    </a:lnTo>
                    <a:lnTo>
                      <a:pt x="94" y="191"/>
                    </a:lnTo>
                    <a:lnTo>
                      <a:pt x="75" y="191"/>
                    </a:lnTo>
                    <a:lnTo>
                      <a:pt x="19" y="191"/>
                    </a:lnTo>
                    <a:close/>
                    <a:moveTo>
                      <a:pt x="19" y="19"/>
                    </a:moveTo>
                    <a:lnTo>
                      <a:pt x="75" y="19"/>
                    </a:lnTo>
                    <a:lnTo>
                      <a:pt x="75" y="38"/>
                    </a:lnTo>
                    <a:lnTo>
                      <a:pt x="19" y="38"/>
                    </a:lnTo>
                    <a:lnTo>
                      <a:pt x="19" y="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sp>
            <p:nvSpPr>
              <p:cNvPr id="43" name="Freeform 25"/>
              <p:cNvSpPr>
                <a:spLocks noEditPoints="1"/>
              </p:cNvSpPr>
              <p:nvPr/>
            </p:nvSpPr>
            <p:spPr bwMode="auto">
              <a:xfrm>
                <a:off x="2862470" y="3497313"/>
                <a:ext cx="684530" cy="690087"/>
              </a:xfrm>
              <a:custGeom>
                <a:avLst/>
                <a:gdLst>
                  <a:gd name="T0" fmla="*/ 130 w 260"/>
                  <a:gd name="T1" fmla="*/ 0 h 260"/>
                  <a:gd name="T2" fmla="*/ 0 w 260"/>
                  <a:gd name="T3" fmla="*/ 130 h 260"/>
                  <a:gd name="T4" fmla="*/ 130 w 260"/>
                  <a:gd name="T5" fmla="*/ 260 h 260"/>
                  <a:gd name="T6" fmla="*/ 260 w 260"/>
                  <a:gd name="T7" fmla="*/ 130 h 260"/>
                  <a:gd name="T8" fmla="*/ 130 w 260"/>
                  <a:gd name="T9" fmla="*/ 0 h 260"/>
                  <a:gd name="T10" fmla="*/ 194 w 260"/>
                  <a:gd name="T11" fmla="*/ 166 h 260"/>
                  <a:gd name="T12" fmla="*/ 154 w 260"/>
                  <a:gd name="T13" fmla="*/ 166 h 260"/>
                  <a:gd name="T14" fmla="*/ 154 w 260"/>
                  <a:gd name="T15" fmla="*/ 174 h 260"/>
                  <a:gd name="T16" fmla="*/ 170 w 260"/>
                  <a:gd name="T17" fmla="*/ 174 h 260"/>
                  <a:gd name="T18" fmla="*/ 170 w 260"/>
                  <a:gd name="T19" fmla="*/ 182 h 260"/>
                  <a:gd name="T20" fmla="*/ 130 w 260"/>
                  <a:gd name="T21" fmla="*/ 182 h 260"/>
                  <a:gd name="T22" fmla="*/ 130 w 260"/>
                  <a:gd name="T23" fmla="*/ 174 h 260"/>
                  <a:gd name="T24" fmla="*/ 146 w 260"/>
                  <a:gd name="T25" fmla="*/ 174 h 260"/>
                  <a:gd name="T26" fmla="*/ 146 w 260"/>
                  <a:gd name="T27" fmla="*/ 166 h 260"/>
                  <a:gd name="T28" fmla="*/ 122 w 260"/>
                  <a:gd name="T29" fmla="*/ 166 h 260"/>
                  <a:gd name="T30" fmla="*/ 122 w 260"/>
                  <a:gd name="T31" fmla="*/ 182 h 260"/>
                  <a:gd name="T32" fmla="*/ 66 w 260"/>
                  <a:gd name="T33" fmla="*/ 182 h 260"/>
                  <a:gd name="T34" fmla="*/ 66 w 260"/>
                  <a:gd name="T35" fmla="*/ 78 h 260"/>
                  <a:gd name="T36" fmla="*/ 122 w 260"/>
                  <a:gd name="T37" fmla="*/ 78 h 260"/>
                  <a:gd name="T38" fmla="*/ 122 w 260"/>
                  <a:gd name="T39" fmla="*/ 110 h 260"/>
                  <a:gd name="T40" fmla="*/ 194 w 260"/>
                  <a:gd name="T41" fmla="*/ 110 h 260"/>
                  <a:gd name="T42" fmla="*/ 194 w 260"/>
                  <a:gd name="T43" fmla="*/ 16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0" h="260">
                    <a:moveTo>
                      <a:pt x="130" y="0"/>
                    </a:moveTo>
                    <a:cubicBezTo>
                      <a:pt x="58" y="0"/>
                      <a:pt x="0" y="58"/>
                      <a:pt x="0" y="130"/>
                    </a:cubicBezTo>
                    <a:cubicBezTo>
                      <a:pt x="0" y="202"/>
                      <a:pt x="58" y="260"/>
                      <a:pt x="130" y="260"/>
                    </a:cubicBezTo>
                    <a:cubicBezTo>
                      <a:pt x="202" y="260"/>
                      <a:pt x="260" y="202"/>
                      <a:pt x="260" y="130"/>
                    </a:cubicBezTo>
                    <a:cubicBezTo>
                      <a:pt x="260" y="58"/>
                      <a:pt x="202" y="0"/>
                      <a:pt x="130" y="0"/>
                    </a:cubicBezTo>
                    <a:close/>
                    <a:moveTo>
                      <a:pt x="194" y="166"/>
                    </a:moveTo>
                    <a:cubicBezTo>
                      <a:pt x="154" y="166"/>
                      <a:pt x="154" y="166"/>
                      <a:pt x="154" y="166"/>
                    </a:cubicBezTo>
                    <a:cubicBezTo>
                      <a:pt x="154" y="174"/>
                      <a:pt x="154" y="174"/>
                      <a:pt x="154" y="174"/>
                    </a:cubicBezTo>
                    <a:cubicBezTo>
                      <a:pt x="170" y="174"/>
                      <a:pt x="170" y="174"/>
                      <a:pt x="170" y="174"/>
                    </a:cubicBezTo>
                    <a:cubicBezTo>
                      <a:pt x="170" y="182"/>
                      <a:pt x="170" y="182"/>
                      <a:pt x="170" y="182"/>
                    </a:cubicBezTo>
                    <a:cubicBezTo>
                      <a:pt x="130" y="182"/>
                      <a:pt x="130" y="182"/>
                      <a:pt x="130" y="182"/>
                    </a:cubicBezTo>
                    <a:cubicBezTo>
                      <a:pt x="130" y="174"/>
                      <a:pt x="130" y="174"/>
                      <a:pt x="130" y="174"/>
                    </a:cubicBezTo>
                    <a:cubicBezTo>
                      <a:pt x="146" y="174"/>
                      <a:pt x="146" y="174"/>
                      <a:pt x="146" y="174"/>
                    </a:cubicBezTo>
                    <a:cubicBezTo>
                      <a:pt x="146" y="166"/>
                      <a:pt x="146" y="166"/>
                      <a:pt x="146" y="166"/>
                    </a:cubicBezTo>
                    <a:cubicBezTo>
                      <a:pt x="122" y="166"/>
                      <a:pt x="122" y="166"/>
                      <a:pt x="122" y="166"/>
                    </a:cubicBezTo>
                    <a:cubicBezTo>
                      <a:pt x="122" y="182"/>
                      <a:pt x="122" y="182"/>
                      <a:pt x="122" y="182"/>
                    </a:cubicBezTo>
                    <a:cubicBezTo>
                      <a:pt x="66" y="182"/>
                      <a:pt x="66" y="182"/>
                      <a:pt x="66" y="182"/>
                    </a:cubicBezTo>
                    <a:cubicBezTo>
                      <a:pt x="66" y="78"/>
                      <a:pt x="66" y="78"/>
                      <a:pt x="66" y="78"/>
                    </a:cubicBezTo>
                    <a:cubicBezTo>
                      <a:pt x="122" y="78"/>
                      <a:pt x="122" y="78"/>
                      <a:pt x="122" y="78"/>
                    </a:cubicBezTo>
                    <a:cubicBezTo>
                      <a:pt x="122" y="110"/>
                      <a:pt x="122" y="110"/>
                      <a:pt x="122" y="110"/>
                    </a:cubicBezTo>
                    <a:cubicBezTo>
                      <a:pt x="194" y="110"/>
                      <a:pt x="194" y="110"/>
                      <a:pt x="194" y="110"/>
                    </a:cubicBezTo>
                    <a:lnTo>
                      <a:pt x="194" y="1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grpSp>
      </p:grpSp>
      <p:grpSp>
        <p:nvGrpSpPr>
          <p:cNvPr id="8" name="Group 7"/>
          <p:cNvGrpSpPr/>
          <p:nvPr/>
        </p:nvGrpSpPr>
        <p:grpSpPr>
          <a:xfrm>
            <a:off x="-176140" y="3088291"/>
            <a:ext cx="943489" cy="944971"/>
            <a:chOff x="-130175" y="2271008"/>
            <a:chExt cx="693805" cy="694895"/>
          </a:xfrm>
        </p:grpSpPr>
        <p:sp>
          <p:nvSpPr>
            <p:cNvPr id="54" name="Oval 53"/>
            <p:cNvSpPr/>
            <p:nvPr/>
          </p:nvSpPr>
          <p:spPr>
            <a:xfrm>
              <a:off x="-130175" y="2272098"/>
              <a:ext cx="693805" cy="693805"/>
            </a:xfrm>
            <a:prstGeom prst="ellipse">
              <a:avLst/>
            </a:prstGeom>
            <a:solidFill>
              <a:schemeClr val="bg1"/>
            </a:solidFill>
            <a:ln w="762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a:lnSpc>
                  <a:spcPct val="90000"/>
                </a:lnSpc>
                <a:spcBef>
                  <a:spcPts val="816"/>
                </a:spcBef>
              </a:pPr>
              <a:endParaRPr lang="en-US" sz="2720" dirty="0" err="1"/>
            </a:p>
          </p:txBody>
        </p:sp>
        <p:grpSp>
          <p:nvGrpSpPr>
            <p:cNvPr id="44" name="Phone"/>
            <p:cNvGrpSpPr/>
            <p:nvPr/>
          </p:nvGrpSpPr>
          <p:grpSpPr>
            <a:xfrm>
              <a:off x="-126330" y="2271008"/>
              <a:ext cx="684530" cy="690087"/>
              <a:chOff x="5748075" y="3497313"/>
              <a:chExt cx="684530" cy="690087"/>
            </a:xfrm>
          </p:grpSpPr>
          <p:sp>
            <p:nvSpPr>
              <p:cNvPr id="45" name="Freeform 27"/>
              <p:cNvSpPr>
                <a:spLocks noEditPoints="1"/>
              </p:cNvSpPr>
              <p:nvPr/>
            </p:nvSpPr>
            <p:spPr bwMode="auto">
              <a:xfrm>
                <a:off x="6005885" y="3694005"/>
                <a:ext cx="168910" cy="296704"/>
              </a:xfrm>
              <a:custGeom>
                <a:avLst/>
                <a:gdLst>
                  <a:gd name="T0" fmla="*/ 0 w 152"/>
                  <a:gd name="T1" fmla="*/ 0 h 267"/>
                  <a:gd name="T2" fmla="*/ 0 w 152"/>
                  <a:gd name="T3" fmla="*/ 267 h 267"/>
                  <a:gd name="T4" fmla="*/ 152 w 152"/>
                  <a:gd name="T5" fmla="*/ 267 h 267"/>
                  <a:gd name="T6" fmla="*/ 152 w 152"/>
                  <a:gd name="T7" fmla="*/ 0 h 267"/>
                  <a:gd name="T8" fmla="*/ 0 w 152"/>
                  <a:gd name="T9" fmla="*/ 0 h 267"/>
                  <a:gd name="T10" fmla="*/ 95 w 152"/>
                  <a:gd name="T11" fmla="*/ 248 h 267"/>
                  <a:gd name="T12" fmla="*/ 57 w 152"/>
                  <a:gd name="T13" fmla="*/ 248 h 267"/>
                  <a:gd name="T14" fmla="*/ 57 w 152"/>
                  <a:gd name="T15" fmla="*/ 229 h 267"/>
                  <a:gd name="T16" fmla="*/ 95 w 152"/>
                  <a:gd name="T17" fmla="*/ 229 h 267"/>
                  <a:gd name="T18" fmla="*/ 95 w 152"/>
                  <a:gd name="T19" fmla="*/ 24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267">
                    <a:moveTo>
                      <a:pt x="0" y="0"/>
                    </a:moveTo>
                    <a:lnTo>
                      <a:pt x="0" y="267"/>
                    </a:lnTo>
                    <a:lnTo>
                      <a:pt x="152" y="267"/>
                    </a:lnTo>
                    <a:lnTo>
                      <a:pt x="152" y="0"/>
                    </a:lnTo>
                    <a:lnTo>
                      <a:pt x="0" y="0"/>
                    </a:lnTo>
                    <a:close/>
                    <a:moveTo>
                      <a:pt x="95" y="248"/>
                    </a:moveTo>
                    <a:lnTo>
                      <a:pt x="57" y="248"/>
                    </a:lnTo>
                    <a:lnTo>
                      <a:pt x="57" y="229"/>
                    </a:lnTo>
                    <a:lnTo>
                      <a:pt x="95" y="229"/>
                    </a:lnTo>
                    <a:lnTo>
                      <a:pt x="95" y="248"/>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sp>
            <p:nvSpPr>
              <p:cNvPr id="46" name="Freeform 26"/>
              <p:cNvSpPr>
                <a:spLocks noEditPoints="1"/>
              </p:cNvSpPr>
              <p:nvPr/>
            </p:nvSpPr>
            <p:spPr bwMode="auto">
              <a:xfrm>
                <a:off x="5748075" y="3497313"/>
                <a:ext cx="684530" cy="690087"/>
              </a:xfrm>
              <a:custGeom>
                <a:avLst/>
                <a:gdLst>
                  <a:gd name="T0" fmla="*/ 130 w 260"/>
                  <a:gd name="T1" fmla="*/ 0 h 260"/>
                  <a:gd name="T2" fmla="*/ 0 w 260"/>
                  <a:gd name="T3" fmla="*/ 130 h 260"/>
                  <a:gd name="T4" fmla="*/ 130 w 260"/>
                  <a:gd name="T5" fmla="*/ 260 h 260"/>
                  <a:gd name="T6" fmla="*/ 260 w 260"/>
                  <a:gd name="T7" fmla="*/ 130 h 260"/>
                  <a:gd name="T8" fmla="*/ 130 w 260"/>
                  <a:gd name="T9" fmla="*/ 0 h 260"/>
                  <a:gd name="T10" fmla="*/ 170 w 260"/>
                  <a:gd name="T11" fmla="*/ 186 h 260"/>
                  <a:gd name="T12" fmla="*/ 162 w 260"/>
                  <a:gd name="T13" fmla="*/ 194 h 260"/>
                  <a:gd name="T14" fmla="*/ 98 w 260"/>
                  <a:gd name="T15" fmla="*/ 194 h 260"/>
                  <a:gd name="T16" fmla="*/ 90 w 260"/>
                  <a:gd name="T17" fmla="*/ 186 h 260"/>
                  <a:gd name="T18" fmla="*/ 90 w 260"/>
                  <a:gd name="T19" fmla="*/ 74 h 260"/>
                  <a:gd name="T20" fmla="*/ 98 w 260"/>
                  <a:gd name="T21" fmla="*/ 66 h 260"/>
                  <a:gd name="T22" fmla="*/ 162 w 260"/>
                  <a:gd name="T23" fmla="*/ 66 h 260"/>
                  <a:gd name="T24" fmla="*/ 170 w 260"/>
                  <a:gd name="T25" fmla="*/ 74 h 260"/>
                  <a:gd name="T26" fmla="*/ 170 w 260"/>
                  <a:gd name="T27" fmla="*/ 18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260">
                    <a:moveTo>
                      <a:pt x="130" y="0"/>
                    </a:moveTo>
                    <a:cubicBezTo>
                      <a:pt x="59" y="0"/>
                      <a:pt x="0" y="58"/>
                      <a:pt x="0" y="130"/>
                    </a:cubicBezTo>
                    <a:cubicBezTo>
                      <a:pt x="0" y="202"/>
                      <a:pt x="59" y="260"/>
                      <a:pt x="130" y="260"/>
                    </a:cubicBezTo>
                    <a:cubicBezTo>
                      <a:pt x="202" y="260"/>
                      <a:pt x="260" y="202"/>
                      <a:pt x="260" y="130"/>
                    </a:cubicBezTo>
                    <a:cubicBezTo>
                      <a:pt x="260" y="58"/>
                      <a:pt x="202" y="0"/>
                      <a:pt x="130" y="0"/>
                    </a:cubicBezTo>
                    <a:close/>
                    <a:moveTo>
                      <a:pt x="170" y="186"/>
                    </a:moveTo>
                    <a:cubicBezTo>
                      <a:pt x="170" y="190"/>
                      <a:pt x="167" y="194"/>
                      <a:pt x="162" y="194"/>
                    </a:cubicBezTo>
                    <a:cubicBezTo>
                      <a:pt x="98" y="194"/>
                      <a:pt x="98" y="194"/>
                      <a:pt x="98" y="194"/>
                    </a:cubicBezTo>
                    <a:cubicBezTo>
                      <a:pt x="94" y="194"/>
                      <a:pt x="90" y="190"/>
                      <a:pt x="90" y="186"/>
                    </a:cubicBezTo>
                    <a:cubicBezTo>
                      <a:pt x="90" y="74"/>
                      <a:pt x="90" y="74"/>
                      <a:pt x="90" y="74"/>
                    </a:cubicBezTo>
                    <a:cubicBezTo>
                      <a:pt x="90" y="70"/>
                      <a:pt x="94" y="66"/>
                      <a:pt x="98" y="66"/>
                    </a:cubicBezTo>
                    <a:cubicBezTo>
                      <a:pt x="162" y="66"/>
                      <a:pt x="162" y="66"/>
                      <a:pt x="162" y="66"/>
                    </a:cubicBezTo>
                    <a:cubicBezTo>
                      <a:pt x="167" y="66"/>
                      <a:pt x="170" y="70"/>
                      <a:pt x="170" y="74"/>
                    </a:cubicBezTo>
                    <a:lnTo>
                      <a:pt x="170" y="186"/>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grpSp>
      </p:grpSp>
      <p:grpSp>
        <p:nvGrpSpPr>
          <p:cNvPr id="11" name="Group 10"/>
          <p:cNvGrpSpPr/>
          <p:nvPr/>
        </p:nvGrpSpPr>
        <p:grpSpPr>
          <a:xfrm>
            <a:off x="-170911" y="4262291"/>
            <a:ext cx="943489" cy="948570"/>
            <a:chOff x="-126330" y="3134322"/>
            <a:chExt cx="693805" cy="697541"/>
          </a:xfrm>
        </p:grpSpPr>
        <p:sp>
          <p:nvSpPr>
            <p:cNvPr id="59" name="Oval 58"/>
            <p:cNvSpPr/>
            <p:nvPr/>
          </p:nvSpPr>
          <p:spPr>
            <a:xfrm>
              <a:off x="-126330" y="3134322"/>
              <a:ext cx="693805" cy="693805"/>
            </a:xfrm>
            <a:prstGeom prst="ellipse">
              <a:avLst/>
            </a:prstGeom>
            <a:solidFill>
              <a:schemeClr val="bg1"/>
            </a:solidFill>
            <a:ln w="762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a:lnSpc>
                  <a:spcPct val="90000"/>
                </a:lnSpc>
                <a:spcBef>
                  <a:spcPts val="816"/>
                </a:spcBef>
              </a:pPr>
              <a:endParaRPr lang="en-US" sz="2720" dirty="0" err="1"/>
            </a:p>
          </p:txBody>
        </p:sp>
        <p:grpSp>
          <p:nvGrpSpPr>
            <p:cNvPr id="47" name="Xbox"/>
            <p:cNvGrpSpPr/>
            <p:nvPr/>
          </p:nvGrpSpPr>
          <p:grpSpPr>
            <a:xfrm>
              <a:off x="-122554" y="3140666"/>
              <a:ext cx="684530" cy="691197"/>
              <a:chOff x="4321509" y="3497313"/>
              <a:chExt cx="684530" cy="691197"/>
            </a:xfrm>
          </p:grpSpPr>
          <p:sp>
            <p:nvSpPr>
              <p:cNvPr id="51" name="Freeform 22"/>
              <p:cNvSpPr>
                <a:spLocks noEditPoints="1"/>
              </p:cNvSpPr>
              <p:nvPr/>
            </p:nvSpPr>
            <p:spPr bwMode="auto">
              <a:xfrm>
                <a:off x="4513755" y="3810685"/>
                <a:ext cx="302260" cy="191135"/>
              </a:xfrm>
              <a:custGeom>
                <a:avLst/>
                <a:gdLst>
                  <a:gd name="T0" fmla="*/ 98 w 115"/>
                  <a:gd name="T1" fmla="*/ 10 h 72"/>
                  <a:gd name="T2" fmla="*/ 96 w 115"/>
                  <a:gd name="T3" fmla="*/ 8 h 72"/>
                  <a:gd name="T4" fmla="*/ 93 w 115"/>
                  <a:gd name="T5" fmla="*/ 6 h 72"/>
                  <a:gd name="T6" fmla="*/ 93 w 115"/>
                  <a:gd name="T7" fmla="*/ 3 h 72"/>
                  <a:gd name="T8" fmla="*/ 87 w 115"/>
                  <a:gd name="T9" fmla="*/ 1 h 72"/>
                  <a:gd name="T10" fmla="*/ 79 w 115"/>
                  <a:gd name="T11" fmla="*/ 0 h 72"/>
                  <a:gd name="T12" fmla="*/ 77 w 115"/>
                  <a:gd name="T13" fmla="*/ 0 h 72"/>
                  <a:gd name="T14" fmla="*/ 76 w 115"/>
                  <a:gd name="T15" fmla="*/ 1 h 72"/>
                  <a:gd name="T16" fmla="*/ 75 w 115"/>
                  <a:gd name="T17" fmla="*/ 1 h 72"/>
                  <a:gd name="T18" fmla="*/ 72 w 115"/>
                  <a:gd name="T19" fmla="*/ 3 h 72"/>
                  <a:gd name="T20" fmla="*/ 71 w 115"/>
                  <a:gd name="T21" fmla="*/ 4 h 72"/>
                  <a:gd name="T22" fmla="*/ 69 w 115"/>
                  <a:gd name="T23" fmla="*/ 4 h 72"/>
                  <a:gd name="T24" fmla="*/ 46 w 115"/>
                  <a:gd name="T25" fmla="*/ 4 h 72"/>
                  <a:gd name="T26" fmla="*/ 44 w 115"/>
                  <a:gd name="T27" fmla="*/ 4 h 72"/>
                  <a:gd name="T28" fmla="*/ 43 w 115"/>
                  <a:gd name="T29" fmla="*/ 3 h 72"/>
                  <a:gd name="T30" fmla="*/ 40 w 115"/>
                  <a:gd name="T31" fmla="*/ 1 h 72"/>
                  <a:gd name="T32" fmla="*/ 39 w 115"/>
                  <a:gd name="T33" fmla="*/ 1 h 72"/>
                  <a:gd name="T34" fmla="*/ 38 w 115"/>
                  <a:gd name="T35" fmla="*/ 0 h 72"/>
                  <a:gd name="T36" fmla="*/ 36 w 115"/>
                  <a:gd name="T37" fmla="*/ 0 h 72"/>
                  <a:gd name="T38" fmla="*/ 28 w 115"/>
                  <a:gd name="T39" fmla="*/ 1 h 72"/>
                  <a:gd name="T40" fmla="*/ 21 w 115"/>
                  <a:gd name="T41" fmla="*/ 3 h 72"/>
                  <a:gd name="T42" fmla="*/ 21 w 115"/>
                  <a:gd name="T43" fmla="*/ 6 h 72"/>
                  <a:gd name="T44" fmla="*/ 19 w 115"/>
                  <a:gd name="T45" fmla="*/ 8 h 72"/>
                  <a:gd name="T46" fmla="*/ 17 w 115"/>
                  <a:gd name="T47" fmla="*/ 10 h 72"/>
                  <a:gd name="T48" fmla="*/ 2 w 115"/>
                  <a:gd name="T49" fmla="*/ 49 h 72"/>
                  <a:gd name="T50" fmla="*/ 4 w 115"/>
                  <a:gd name="T51" fmla="*/ 68 h 72"/>
                  <a:gd name="T52" fmla="*/ 9 w 115"/>
                  <a:gd name="T53" fmla="*/ 72 h 72"/>
                  <a:gd name="T54" fmla="*/ 20 w 115"/>
                  <a:gd name="T55" fmla="*/ 60 h 72"/>
                  <a:gd name="T56" fmla="*/ 28 w 115"/>
                  <a:gd name="T57" fmla="*/ 53 h 72"/>
                  <a:gd name="T58" fmla="*/ 28 w 115"/>
                  <a:gd name="T59" fmla="*/ 52 h 72"/>
                  <a:gd name="T60" fmla="*/ 28 w 115"/>
                  <a:gd name="T61" fmla="*/ 52 h 72"/>
                  <a:gd name="T62" fmla="*/ 29 w 115"/>
                  <a:gd name="T63" fmla="*/ 52 h 72"/>
                  <a:gd name="T64" fmla="*/ 45 w 115"/>
                  <a:gd name="T65" fmla="*/ 48 h 72"/>
                  <a:gd name="T66" fmla="*/ 69 w 115"/>
                  <a:gd name="T67" fmla="*/ 48 h 72"/>
                  <a:gd name="T68" fmla="*/ 85 w 115"/>
                  <a:gd name="T69" fmla="*/ 52 h 72"/>
                  <a:gd name="T70" fmla="*/ 87 w 115"/>
                  <a:gd name="T71" fmla="*/ 52 h 72"/>
                  <a:gd name="T72" fmla="*/ 87 w 115"/>
                  <a:gd name="T73" fmla="*/ 52 h 72"/>
                  <a:gd name="T74" fmla="*/ 87 w 115"/>
                  <a:gd name="T75" fmla="*/ 53 h 72"/>
                  <a:gd name="T76" fmla="*/ 95 w 115"/>
                  <a:gd name="T77" fmla="*/ 60 h 72"/>
                  <a:gd name="T78" fmla="*/ 106 w 115"/>
                  <a:gd name="T79" fmla="*/ 72 h 72"/>
                  <a:gd name="T80" fmla="*/ 111 w 115"/>
                  <a:gd name="T81" fmla="*/ 68 h 72"/>
                  <a:gd name="T82" fmla="*/ 112 w 115"/>
                  <a:gd name="T83" fmla="*/ 49 h 72"/>
                  <a:gd name="T84" fmla="*/ 98 w 115"/>
                  <a:gd name="T85" fmla="*/ 10 h 72"/>
                  <a:gd name="T86" fmla="*/ 57 w 115"/>
                  <a:gd name="T87" fmla="*/ 20 h 72"/>
                  <a:gd name="T88" fmla="*/ 53 w 115"/>
                  <a:gd name="T89" fmla="*/ 16 h 72"/>
                  <a:gd name="T90" fmla="*/ 57 w 115"/>
                  <a:gd name="T91" fmla="*/ 12 h 72"/>
                  <a:gd name="T92" fmla="*/ 61 w 115"/>
                  <a:gd name="T93" fmla="*/ 16 h 72"/>
                  <a:gd name="T94" fmla="*/ 57 w 115"/>
                  <a:gd name="T95" fmla="*/ 2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2">
                    <a:moveTo>
                      <a:pt x="98" y="10"/>
                    </a:moveTo>
                    <a:cubicBezTo>
                      <a:pt x="98" y="10"/>
                      <a:pt x="97" y="9"/>
                      <a:pt x="96" y="8"/>
                    </a:cubicBezTo>
                    <a:cubicBezTo>
                      <a:pt x="93" y="6"/>
                      <a:pt x="93" y="6"/>
                      <a:pt x="93" y="6"/>
                    </a:cubicBezTo>
                    <a:cubicBezTo>
                      <a:pt x="93" y="3"/>
                      <a:pt x="93" y="3"/>
                      <a:pt x="93" y="3"/>
                    </a:cubicBezTo>
                    <a:cubicBezTo>
                      <a:pt x="92" y="2"/>
                      <a:pt x="89" y="1"/>
                      <a:pt x="87" y="1"/>
                    </a:cubicBezTo>
                    <a:cubicBezTo>
                      <a:pt x="85" y="0"/>
                      <a:pt x="82" y="0"/>
                      <a:pt x="79" y="0"/>
                    </a:cubicBezTo>
                    <a:cubicBezTo>
                      <a:pt x="78" y="0"/>
                      <a:pt x="78" y="0"/>
                      <a:pt x="77" y="0"/>
                    </a:cubicBezTo>
                    <a:cubicBezTo>
                      <a:pt x="77" y="0"/>
                      <a:pt x="77" y="0"/>
                      <a:pt x="76" y="1"/>
                    </a:cubicBezTo>
                    <a:cubicBezTo>
                      <a:pt x="76" y="1"/>
                      <a:pt x="76" y="1"/>
                      <a:pt x="75" y="1"/>
                    </a:cubicBezTo>
                    <a:cubicBezTo>
                      <a:pt x="74" y="2"/>
                      <a:pt x="73" y="3"/>
                      <a:pt x="72" y="3"/>
                    </a:cubicBezTo>
                    <a:cubicBezTo>
                      <a:pt x="71" y="4"/>
                      <a:pt x="71" y="4"/>
                      <a:pt x="71" y="4"/>
                    </a:cubicBezTo>
                    <a:cubicBezTo>
                      <a:pt x="69" y="4"/>
                      <a:pt x="69" y="4"/>
                      <a:pt x="69" y="4"/>
                    </a:cubicBezTo>
                    <a:cubicBezTo>
                      <a:pt x="46" y="4"/>
                      <a:pt x="46" y="4"/>
                      <a:pt x="46" y="4"/>
                    </a:cubicBezTo>
                    <a:cubicBezTo>
                      <a:pt x="44" y="4"/>
                      <a:pt x="44" y="4"/>
                      <a:pt x="44" y="4"/>
                    </a:cubicBezTo>
                    <a:cubicBezTo>
                      <a:pt x="43" y="3"/>
                      <a:pt x="43" y="3"/>
                      <a:pt x="43" y="3"/>
                    </a:cubicBezTo>
                    <a:cubicBezTo>
                      <a:pt x="42" y="3"/>
                      <a:pt x="41" y="2"/>
                      <a:pt x="40" y="1"/>
                    </a:cubicBezTo>
                    <a:cubicBezTo>
                      <a:pt x="39" y="1"/>
                      <a:pt x="39" y="1"/>
                      <a:pt x="39" y="1"/>
                    </a:cubicBezTo>
                    <a:cubicBezTo>
                      <a:pt x="38" y="0"/>
                      <a:pt x="38" y="0"/>
                      <a:pt x="38" y="0"/>
                    </a:cubicBezTo>
                    <a:cubicBezTo>
                      <a:pt x="37" y="0"/>
                      <a:pt x="37" y="0"/>
                      <a:pt x="36" y="0"/>
                    </a:cubicBezTo>
                    <a:cubicBezTo>
                      <a:pt x="33" y="0"/>
                      <a:pt x="30" y="0"/>
                      <a:pt x="28" y="1"/>
                    </a:cubicBezTo>
                    <a:cubicBezTo>
                      <a:pt x="26" y="1"/>
                      <a:pt x="23" y="2"/>
                      <a:pt x="21" y="3"/>
                    </a:cubicBezTo>
                    <a:cubicBezTo>
                      <a:pt x="21" y="6"/>
                      <a:pt x="21" y="6"/>
                      <a:pt x="21" y="6"/>
                    </a:cubicBezTo>
                    <a:cubicBezTo>
                      <a:pt x="19" y="8"/>
                      <a:pt x="19" y="8"/>
                      <a:pt x="19" y="8"/>
                    </a:cubicBezTo>
                    <a:cubicBezTo>
                      <a:pt x="18" y="9"/>
                      <a:pt x="17" y="10"/>
                      <a:pt x="17" y="10"/>
                    </a:cubicBezTo>
                    <a:cubicBezTo>
                      <a:pt x="16" y="13"/>
                      <a:pt x="5" y="36"/>
                      <a:pt x="2" y="49"/>
                    </a:cubicBezTo>
                    <a:cubicBezTo>
                      <a:pt x="0" y="61"/>
                      <a:pt x="2" y="65"/>
                      <a:pt x="4" y="68"/>
                    </a:cubicBezTo>
                    <a:cubicBezTo>
                      <a:pt x="5" y="70"/>
                      <a:pt x="8" y="72"/>
                      <a:pt x="9" y="72"/>
                    </a:cubicBezTo>
                    <a:cubicBezTo>
                      <a:pt x="12" y="70"/>
                      <a:pt x="17" y="64"/>
                      <a:pt x="20" y="60"/>
                    </a:cubicBezTo>
                    <a:cubicBezTo>
                      <a:pt x="25" y="55"/>
                      <a:pt x="26" y="54"/>
                      <a:pt x="28" y="53"/>
                    </a:cubicBezTo>
                    <a:cubicBezTo>
                      <a:pt x="28" y="52"/>
                      <a:pt x="28" y="52"/>
                      <a:pt x="28" y="52"/>
                    </a:cubicBezTo>
                    <a:cubicBezTo>
                      <a:pt x="28" y="52"/>
                      <a:pt x="28" y="52"/>
                      <a:pt x="28" y="52"/>
                    </a:cubicBezTo>
                    <a:cubicBezTo>
                      <a:pt x="29" y="52"/>
                      <a:pt x="29" y="52"/>
                      <a:pt x="29" y="52"/>
                    </a:cubicBezTo>
                    <a:cubicBezTo>
                      <a:pt x="33" y="49"/>
                      <a:pt x="36" y="48"/>
                      <a:pt x="45" y="48"/>
                    </a:cubicBezTo>
                    <a:cubicBezTo>
                      <a:pt x="69" y="48"/>
                      <a:pt x="69" y="48"/>
                      <a:pt x="69" y="48"/>
                    </a:cubicBezTo>
                    <a:cubicBezTo>
                      <a:pt x="79" y="48"/>
                      <a:pt x="82" y="49"/>
                      <a:pt x="85" y="52"/>
                    </a:cubicBezTo>
                    <a:cubicBezTo>
                      <a:pt x="86" y="52"/>
                      <a:pt x="86" y="52"/>
                      <a:pt x="87" y="52"/>
                    </a:cubicBezTo>
                    <a:cubicBezTo>
                      <a:pt x="87" y="52"/>
                      <a:pt x="87" y="52"/>
                      <a:pt x="87" y="52"/>
                    </a:cubicBezTo>
                    <a:cubicBezTo>
                      <a:pt x="87" y="53"/>
                      <a:pt x="87" y="53"/>
                      <a:pt x="87" y="53"/>
                    </a:cubicBezTo>
                    <a:cubicBezTo>
                      <a:pt x="88" y="54"/>
                      <a:pt x="90" y="55"/>
                      <a:pt x="95" y="60"/>
                    </a:cubicBezTo>
                    <a:cubicBezTo>
                      <a:pt x="98" y="64"/>
                      <a:pt x="103" y="70"/>
                      <a:pt x="106" y="72"/>
                    </a:cubicBezTo>
                    <a:cubicBezTo>
                      <a:pt x="107" y="72"/>
                      <a:pt x="110" y="70"/>
                      <a:pt x="111" y="68"/>
                    </a:cubicBezTo>
                    <a:cubicBezTo>
                      <a:pt x="113" y="65"/>
                      <a:pt x="115" y="61"/>
                      <a:pt x="112" y="49"/>
                    </a:cubicBezTo>
                    <a:cubicBezTo>
                      <a:pt x="110" y="36"/>
                      <a:pt x="99" y="13"/>
                      <a:pt x="98" y="10"/>
                    </a:cubicBezTo>
                    <a:close/>
                    <a:moveTo>
                      <a:pt x="57" y="20"/>
                    </a:moveTo>
                    <a:cubicBezTo>
                      <a:pt x="55" y="20"/>
                      <a:pt x="53" y="18"/>
                      <a:pt x="53" y="16"/>
                    </a:cubicBezTo>
                    <a:cubicBezTo>
                      <a:pt x="53" y="14"/>
                      <a:pt x="55" y="12"/>
                      <a:pt x="57" y="12"/>
                    </a:cubicBezTo>
                    <a:cubicBezTo>
                      <a:pt x="60" y="12"/>
                      <a:pt x="61" y="14"/>
                      <a:pt x="61" y="16"/>
                    </a:cubicBezTo>
                    <a:cubicBezTo>
                      <a:pt x="61" y="18"/>
                      <a:pt x="60" y="20"/>
                      <a:pt x="57" y="2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sp>
            <p:nvSpPr>
              <p:cNvPr id="52" name="Freeform 21"/>
              <p:cNvSpPr>
                <a:spLocks noEditPoints="1"/>
              </p:cNvSpPr>
              <p:nvPr/>
            </p:nvSpPr>
            <p:spPr bwMode="auto">
              <a:xfrm>
                <a:off x="4321509" y="3497313"/>
                <a:ext cx="684530" cy="691197"/>
              </a:xfrm>
              <a:custGeom>
                <a:avLst/>
                <a:gdLst>
                  <a:gd name="T0" fmla="*/ 0 w 260"/>
                  <a:gd name="T1" fmla="*/ 130 h 260"/>
                  <a:gd name="T2" fmla="*/ 260 w 260"/>
                  <a:gd name="T3" fmla="*/ 130 h 260"/>
                  <a:gd name="T4" fmla="*/ 191 w 260"/>
                  <a:gd name="T5" fmla="*/ 190 h 260"/>
                  <a:gd name="T6" fmla="*/ 162 w 260"/>
                  <a:gd name="T7" fmla="*/ 184 h 260"/>
                  <a:gd name="T8" fmla="*/ 154 w 260"/>
                  <a:gd name="T9" fmla="*/ 176 h 260"/>
                  <a:gd name="T10" fmla="*/ 118 w 260"/>
                  <a:gd name="T11" fmla="*/ 174 h 260"/>
                  <a:gd name="T12" fmla="*/ 105 w 260"/>
                  <a:gd name="T13" fmla="*/ 177 h 260"/>
                  <a:gd name="T14" fmla="*/ 82 w 260"/>
                  <a:gd name="T15" fmla="*/ 198 h 260"/>
                  <a:gd name="T16" fmla="*/ 68 w 260"/>
                  <a:gd name="T17" fmla="*/ 165 h 260"/>
                  <a:gd name="T18" fmla="*/ 86 w 260"/>
                  <a:gd name="T19" fmla="*/ 120 h 260"/>
                  <a:gd name="T20" fmla="*/ 88 w 260"/>
                  <a:gd name="T21" fmla="*/ 115 h 260"/>
                  <a:gd name="T22" fmla="*/ 109 w 260"/>
                  <a:gd name="T23" fmla="*/ 110 h 260"/>
                  <a:gd name="T24" fmla="*/ 116 w 260"/>
                  <a:gd name="T25" fmla="*/ 112 h 260"/>
                  <a:gd name="T26" fmla="*/ 142 w 260"/>
                  <a:gd name="T27" fmla="*/ 114 h 260"/>
                  <a:gd name="T28" fmla="*/ 147 w 260"/>
                  <a:gd name="T29" fmla="*/ 111 h 260"/>
                  <a:gd name="T30" fmla="*/ 161 w 260"/>
                  <a:gd name="T31" fmla="*/ 111 h 260"/>
                  <a:gd name="T32" fmla="*/ 174 w 260"/>
                  <a:gd name="T33" fmla="*/ 118 h 260"/>
                  <a:gd name="T34" fmla="*/ 178 w 260"/>
                  <a:gd name="T35" fmla="*/ 124 h 260"/>
                  <a:gd name="T36" fmla="*/ 191 w 260"/>
                  <a:gd name="T37" fmla="*/ 190 h 260"/>
                  <a:gd name="T38" fmla="*/ 166 w 260"/>
                  <a:gd name="T39" fmla="*/ 86 h 260"/>
                  <a:gd name="T40" fmla="*/ 166 w 260"/>
                  <a:gd name="T41" fmla="*/ 94 h 260"/>
                  <a:gd name="T42" fmla="*/ 194 w 260"/>
                  <a:gd name="T43" fmla="*/ 66 h 260"/>
                  <a:gd name="T44" fmla="*/ 194 w 260"/>
                  <a:gd name="T45" fmla="*/ 110 h 260"/>
                  <a:gd name="T46" fmla="*/ 194 w 260"/>
                  <a:gd name="T47" fmla="*/ 118 h 260"/>
                  <a:gd name="T48" fmla="*/ 177 w 260"/>
                  <a:gd name="T49" fmla="*/ 111 h 260"/>
                  <a:gd name="T50" fmla="*/ 186 w 260"/>
                  <a:gd name="T51" fmla="*/ 110 h 260"/>
                  <a:gd name="T52" fmla="*/ 74 w 260"/>
                  <a:gd name="T53" fmla="*/ 70 h 260"/>
                  <a:gd name="T54" fmla="*/ 122 w 260"/>
                  <a:gd name="T55" fmla="*/ 86 h 260"/>
                  <a:gd name="T56" fmla="*/ 74 w 260"/>
                  <a:gd name="T57" fmla="*/ 94 h 260"/>
                  <a:gd name="T58" fmla="*/ 86 w 260"/>
                  <a:gd name="T59" fmla="*/ 110 h 260"/>
                  <a:gd name="T60" fmla="*/ 79 w 260"/>
                  <a:gd name="T61" fmla="*/ 118 h 260"/>
                  <a:gd name="T62" fmla="*/ 66 w 260"/>
                  <a:gd name="T63" fmla="*/ 114 h 260"/>
                  <a:gd name="T64" fmla="*/ 66 w 260"/>
                  <a:gd name="T65" fmla="*/ 70 h 260"/>
                  <a:gd name="T66" fmla="*/ 66 w 260"/>
                  <a:gd name="T67" fmla="*/ 62 h 260"/>
                  <a:gd name="T68" fmla="*/ 194 w 260"/>
                  <a:gd name="T69" fmla="*/ 6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60">
                    <a:moveTo>
                      <a:pt x="130" y="0"/>
                    </a:moveTo>
                    <a:cubicBezTo>
                      <a:pt x="59" y="0"/>
                      <a:pt x="0" y="58"/>
                      <a:pt x="0" y="130"/>
                    </a:cubicBezTo>
                    <a:cubicBezTo>
                      <a:pt x="0" y="202"/>
                      <a:pt x="59" y="260"/>
                      <a:pt x="130" y="260"/>
                    </a:cubicBezTo>
                    <a:cubicBezTo>
                      <a:pt x="202" y="260"/>
                      <a:pt x="260" y="202"/>
                      <a:pt x="260" y="130"/>
                    </a:cubicBezTo>
                    <a:cubicBezTo>
                      <a:pt x="260" y="58"/>
                      <a:pt x="202" y="0"/>
                      <a:pt x="130" y="0"/>
                    </a:cubicBezTo>
                    <a:close/>
                    <a:moveTo>
                      <a:pt x="191" y="190"/>
                    </a:moveTo>
                    <a:cubicBezTo>
                      <a:pt x="188" y="196"/>
                      <a:pt x="181" y="198"/>
                      <a:pt x="178" y="198"/>
                    </a:cubicBezTo>
                    <a:cubicBezTo>
                      <a:pt x="175" y="198"/>
                      <a:pt x="170" y="194"/>
                      <a:pt x="162" y="184"/>
                    </a:cubicBezTo>
                    <a:cubicBezTo>
                      <a:pt x="159" y="181"/>
                      <a:pt x="156" y="178"/>
                      <a:pt x="155" y="177"/>
                    </a:cubicBezTo>
                    <a:cubicBezTo>
                      <a:pt x="155" y="177"/>
                      <a:pt x="154" y="176"/>
                      <a:pt x="154" y="176"/>
                    </a:cubicBezTo>
                    <a:cubicBezTo>
                      <a:pt x="152" y="175"/>
                      <a:pt x="151" y="174"/>
                      <a:pt x="142" y="174"/>
                    </a:cubicBezTo>
                    <a:cubicBezTo>
                      <a:pt x="118" y="174"/>
                      <a:pt x="118" y="174"/>
                      <a:pt x="118" y="174"/>
                    </a:cubicBezTo>
                    <a:cubicBezTo>
                      <a:pt x="110" y="174"/>
                      <a:pt x="109" y="175"/>
                      <a:pt x="107" y="176"/>
                    </a:cubicBezTo>
                    <a:cubicBezTo>
                      <a:pt x="107" y="176"/>
                      <a:pt x="106" y="177"/>
                      <a:pt x="105" y="177"/>
                    </a:cubicBezTo>
                    <a:cubicBezTo>
                      <a:pt x="105" y="178"/>
                      <a:pt x="102" y="181"/>
                      <a:pt x="99" y="184"/>
                    </a:cubicBezTo>
                    <a:cubicBezTo>
                      <a:pt x="91" y="194"/>
                      <a:pt x="86" y="198"/>
                      <a:pt x="82" y="198"/>
                    </a:cubicBezTo>
                    <a:cubicBezTo>
                      <a:pt x="79" y="198"/>
                      <a:pt x="73" y="196"/>
                      <a:pt x="70" y="190"/>
                    </a:cubicBezTo>
                    <a:cubicBezTo>
                      <a:pt x="66" y="184"/>
                      <a:pt x="66" y="177"/>
                      <a:pt x="68" y="165"/>
                    </a:cubicBezTo>
                    <a:cubicBezTo>
                      <a:pt x="70" y="152"/>
                      <a:pt x="81" y="127"/>
                      <a:pt x="83" y="124"/>
                    </a:cubicBezTo>
                    <a:cubicBezTo>
                      <a:pt x="84" y="123"/>
                      <a:pt x="85" y="121"/>
                      <a:pt x="86" y="120"/>
                    </a:cubicBezTo>
                    <a:cubicBezTo>
                      <a:pt x="86" y="118"/>
                      <a:pt x="86" y="118"/>
                      <a:pt x="86" y="118"/>
                    </a:cubicBezTo>
                    <a:cubicBezTo>
                      <a:pt x="86" y="117"/>
                      <a:pt x="87" y="115"/>
                      <a:pt x="88" y="115"/>
                    </a:cubicBezTo>
                    <a:cubicBezTo>
                      <a:pt x="90" y="114"/>
                      <a:pt x="96" y="112"/>
                      <a:pt x="100" y="111"/>
                    </a:cubicBezTo>
                    <a:cubicBezTo>
                      <a:pt x="102" y="110"/>
                      <a:pt x="106" y="110"/>
                      <a:pt x="109" y="110"/>
                    </a:cubicBezTo>
                    <a:cubicBezTo>
                      <a:pt x="111" y="110"/>
                      <a:pt x="113" y="110"/>
                      <a:pt x="114" y="111"/>
                    </a:cubicBezTo>
                    <a:cubicBezTo>
                      <a:pt x="114" y="111"/>
                      <a:pt x="115" y="111"/>
                      <a:pt x="116" y="112"/>
                    </a:cubicBezTo>
                    <a:cubicBezTo>
                      <a:pt x="117" y="112"/>
                      <a:pt x="118" y="114"/>
                      <a:pt x="119" y="114"/>
                    </a:cubicBezTo>
                    <a:cubicBezTo>
                      <a:pt x="142" y="114"/>
                      <a:pt x="142" y="114"/>
                      <a:pt x="142" y="114"/>
                    </a:cubicBezTo>
                    <a:cubicBezTo>
                      <a:pt x="143" y="114"/>
                      <a:pt x="144" y="112"/>
                      <a:pt x="145" y="112"/>
                    </a:cubicBezTo>
                    <a:cubicBezTo>
                      <a:pt x="146" y="111"/>
                      <a:pt x="147" y="111"/>
                      <a:pt x="147" y="111"/>
                    </a:cubicBezTo>
                    <a:cubicBezTo>
                      <a:pt x="148" y="110"/>
                      <a:pt x="150" y="110"/>
                      <a:pt x="152" y="110"/>
                    </a:cubicBezTo>
                    <a:cubicBezTo>
                      <a:pt x="155" y="110"/>
                      <a:pt x="159" y="110"/>
                      <a:pt x="161" y="111"/>
                    </a:cubicBezTo>
                    <a:cubicBezTo>
                      <a:pt x="165" y="112"/>
                      <a:pt x="171" y="114"/>
                      <a:pt x="173" y="115"/>
                    </a:cubicBezTo>
                    <a:cubicBezTo>
                      <a:pt x="174" y="115"/>
                      <a:pt x="174" y="117"/>
                      <a:pt x="174" y="118"/>
                    </a:cubicBezTo>
                    <a:cubicBezTo>
                      <a:pt x="174" y="120"/>
                      <a:pt x="174" y="120"/>
                      <a:pt x="174" y="120"/>
                    </a:cubicBezTo>
                    <a:cubicBezTo>
                      <a:pt x="176" y="121"/>
                      <a:pt x="177" y="123"/>
                      <a:pt x="178" y="124"/>
                    </a:cubicBezTo>
                    <a:cubicBezTo>
                      <a:pt x="180" y="127"/>
                      <a:pt x="191" y="152"/>
                      <a:pt x="193" y="165"/>
                    </a:cubicBezTo>
                    <a:cubicBezTo>
                      <a:pt x="195" y="177"/>
                      <a:pt x="195" y="184"/>
                      <a:pt x="191" y="190"/>
                    </a:cubicBezTo>
                    <a:close/>
                    <a:moveTo>
                      <a:pt x="162" y="90"/>
                    </a:moveTo>
                    <a:cubicBezTo>
                      <a:pt x="162" y="88"/>
                      <a:pt x="164" y="86"/>
                      <a:pt x="166" y="86"/>
                    </a:cubicBezTo>
                    <a:cubicBezTo>
                      <a:pt x="169" y="86"/>
                      <a:pt x="170" y="88"/>
                      <a:pt x="170" y="90"/>
                    </a:cubicBezTo>
                    <a:cubicBezTo>
                      <a:pt x="170" y="92"/>
                      <a:pt x="169" y="94"/>
                      <a:pt x="166" y="94"/>
                    </a:cubicBezTo>
                    <a:cubicBezTo>
                      <a:pt x="164" y="94"/>
                      <a:pt x="162" y="92"/>
                      <a:pt x="162" y="90"/>
                    </a:cubicBezTo>
                    <a:close/>
                    <a:moveTo>
                      <a:pt x="194" y="66"/>
                    </a:moveTo>
                    <a:cubicBezTo>
                      <a:pt x="194" y="70"/>
                      <a:pt x="194" y="70"/>
                      <a:pt x="194" y="70"/>
                    </a:cubicBezTo>
                    <a:cubicBezTo>
                      <a:pt x="194" y="110"/>
                      <a:pt x="194" y="110"/>
                      <a:pt x="194" y="110"/>
                    </a:cubicBezTo>
                    <a:cubicBezTo>
                      <a:pt x="194" y="114"/>
                      <a:pt x="194" y="114"/>
                      <a:pt x="194" y="114"/>
                    </a:cubicBezTo>
                    <a:cubicBezTo>
                      <a:pt x="194" y="118"/>
                      <a:pt x="194" y="118"/>
                      <a:pt x="194" y="118"/>
                    </a:cubicBezTo>
                    <a:cubicBezTo>
                      <a:pt x="182" y="118"/>
                      <a:pt x="182" y="118"/>
                      <a:pt x="182" y="118"/>
                    </a:cubicBezTo>
                    <a:cubicBezTo>
                      <a:pt x="181" y="115"/>
                      <a:pt x="179" y="112"/>
                      <a:pt x="177" y="111"/>
                    </a:cubicBezTo>
                    <a:cubicBezTo>
                      <a:pt x="176" y="111"/>
                      <a:pt x="176" y="110"/>
                      <a:pt x="175" y="110"/>
                    </a:cubicBezTo>
                    <a:cubicBezTo>
                      <a:pt x="186" y="110"/>
                      <a:pt x="186" y="110"/>
                      <a:pt x="186" y="110"/>
                    </a:cubicBezTo>
                    <a:cubicBezTo>
                      <a:pt x="186" y="70"/>
                      <a:pt x="186" y="70"/>
                      <a:pt x="186" y="70"/>
                    </a:cubicBezTo>
                    <a:cubicBezTo>
                      <a:pt x="74" y="70"/>
                      <a:pt x="74" y="70"/>
                      <a:pt x="74" y="70"/>
                    </a:cubicBezTo>
                    <a:cubicBezTo>
                      <a:pt x="74" y="86"/>
                      <a:pt x="74" y="86"/>
                      <a:pt x="74" y="86"/>
                    </a:cubicBezTo>
                    <a:cubicBezTo>
                      <a:pt x="122" y="86"/>
                      <a:pt x="122" y="86"/>
                      <a:pt x="122" y="86"/>
                    </a:cubicBezTo>
                    <a:cubicBezTo>
                      <a:pt x="122" y="94"/>
                      <a:pt x="122" y="94"/>
                      <a:pt x="122" y="94"/>
                    </a:cubicBezTo>
                    <a:cubicBezTo>
                      <a:pt x="74" y="94"/>
                      <a:pt x="74" y="94"/>
                      <a:pt x="74" y="94"/>
                    </a:cubicBezTo>
                    <a:cubicBezTo>
                      <a:pt x="74" y="110"/>
                      <a:pt x="74" y="110"/>
                      <a:pt x="74" y="110"/>
                    </a:cubicBezTo>
                    <a:cubicBezTo>
                      <a:pt x="86" y="110"/>
                      <a:pt x="86" y="110"/>
                      <a:pt x="86" y="110"/>
                    </a:cubicBezTo>
                    <a:cubicBezTo>
                      <a:pt x="85" y="110"/>
                      <a:pt x="85" y="111"/>
                      <a:pt x="84" y="111"/>
                    </a:cubicBezTo>
                    <a:cubicBezTo>
                      <a:pt x="82" y="112"/>
                      <a:pt x="80" y="115"/>
                      <a:pt x="79" y="118"/>
                    </a:cubicBezTo>
                    <a:cubicBezTo>
                      <a:pt x="66" y="118"/>
                      <a:pt x="66" y="118"/>
                      <a:pt x="66" y="118"/>
                    </a:cubicBezTo>
                    <a:cubicBezTo>
                      <a:pt x="66" y="114"/>
                      <a:pt x="66" y="114"/>
                      <a:pt x="66" y="114"/>
                    </a:cubicBezTo>
                    <a:cubicBezTo>
                      <a:pt x="66" y="110"/>
                      <a:pt x="66" y="110"/>
                      <a:pt x="66" y="110"/>
                    </a:cubicBezTo>
                    <a:cubicBezTo>
                      <a:pt x="66" y="70"/>
                      <a:pt x="66" y="70"/>
                      <a:pt x="66" y="70"/>
                    </a:cubicBezTo>
                    <a:cubicBezTo>
                      <a:pt x="66" y="66"/>
                      <a:pt x="66" y="66"/>
                      <a:pt x="66" y="66"/>
                    </a:cubicBezTo>
                    <a:cubicBezTo>
                      <a:pt x="66" y="62"/>
                      <a:pt x="66" y="62"/>
                      <a:pt x="66" y="62"/>
                    </a:cubicBezTo>
                    <a:cubicBezTo>
                      <a:pt x="194" y="62"/>
                      <a:pt x="194" y="62"/>
                      <a:pt x="194" y="62"/>
                    </a:cubicBezTo>
                    <a:lnTo>
                      <a:pt x="194" y="6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grpSp>
      </p:grpSp>
      <p:grpSp>
        <p:nvGrpSpPr>
          <p:cNvPr id="35" name="Group 34"/>
          <p:cNvGrpSpPr/>
          <p:nvPr/>
        </p:nvGrpSpPr>
        <p:grpSpPr>
          <a:xfrm>
            <a:off x="4741591" y="6139152"/>
            <a:ext cx="944294" cy="943489"/>
            <a:chOff x="3349100" y="4514492"/>
            <a:chExt cx="694397" cy="693805"/>
          </a:xfrm>
        </p:grpSpPr>
        <p:sp>
          <p:nvSpPr>
            <p:cNvPr id="75" name="Oval 74"/>
            <p:cNvSpPr/>
            <p:nvPr/>
          </p:nvSpPr>
          <p:spPr>
            <a:xfrm>
              <a:off x="3349100" y="4514492"/>
              <a:ext cx="693805" cy="693805"/>
            </a:xfrm>
            <a:prstGeom prst="ellipse">
              <a:avLst/>
            </a:prstGeom>
            <a:solidFill>
              <a:schemeClr val="bg1"/>
            </a:solidFill>
            <a:ln w="762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a:lnSpc>
                  <a:spcPct val="90000"/>
                </a:lnSpc>
                <a:spcBef>
                  <a:spcPts val="816"/>
                </a:spcBef>
              </a:pPr>
              <a:endParaRPr lang="en-US" sz="2720" dirty="0" err="1"/>
            </a:p>
          </p:txBody>
        </p:sp>
        <p:grpSp>
          <p:nvGrpSpPr>
            <p:cNvPr id="33" name="Group 32"/>
            <p:cNvGrpSpPr/>
            <p:nvPr/>
          </p:nvGrpSpPr>
          <p:grpSpPr>
            <a:xfrm>
              <a:off x="3352299" y="4516105"/>
              <a:ext cx="691198" cy="690087"/>
              <a:chOff x="3352299" y="4516105"/>
              <a:chExt cx="691198" cy="690087"/>
            </a:xfrm>
          </p:grpSpPr>
          <p:sp>
            <p:nvSpPr>
              <p:cNvPr id="61" name="Freeform 31"/>
              <p:cNvSpPr>
                <a:spLocks noEditPoints="1"/>
              </p:cNvSpPr>
              <p:nvPr/>
            </p:nvSpPr>
            <p:spPr bwMode="auto">
              <a:xfrm>
                <a:off x="3612332" y="4773915"/>
                <a:ext cx="173355" cy="172244"/>
              </a:xfrm>
              <a:custGeom>
                <a:avLst/>
                <a:gdLst>
                  <a:gd name="T0" fmla="*/ 32 w 65"/>
                  <a:gd name="T1" fmla="*/ 0 h 65"/>
                  <a:gd name="T2" fmla="*/ 0 w 65"/>
                  <a:gd name="T3" fmla="*/ 33 h 65"/>
                  <a:gd name="T4" fmla="*/ 32 w 65"/>
                  <a:gd name="T5" fmla="*/ 65 h 65"/>
                  <a:gd name="T6" fmla="*/ 65 w 65"/>
                  <a:gd name="T7" fmla="*/ 33 h 65"/>
                  <a:gd name="T8" fmla="*/ 32 w 65"/>
                  <a:gd name="T9" fmla="*/ 0 h 65"/>
                  <a:gd name="T10" fmla="*/ 32 w 65"/>
                  <a:gd name="T11" fmla="*/ 56 h 65"/>
                  <a:gd name="T12" fmla="*/ 9 w 65"/>
                  <a:gd name="T13" fmla="*/ 33 h 65"/>
                  <a:gd name="T14" fmla="*/ 32 w 65"/>
                  <a:gd name="T15" fmla="*/ 9 h 65"/>
                  <a:gd name="T16" fmla="*/ 56 w 65"/>
                  <a:gd name="T17" fmla="*/ 33 h 65"/>
                  <a:gd name="T18" fmla="*/ 32 w 65"/>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5">
                    <a:moveTo>
                      <a:pt x="32" y="0"/>
                    </a:moveTo>
                    <a:cubicBezTo>
                      <a:pt x="14" y="0"/>
                      <a:pt x="0" y="14"/>
                      <a:pt x="0" y="33"/>
                    </a:cubicBezTo>
                    <a:cubicBezTo>
                      <a:pt x="0" y="51"/>
                      <a:pt x="14" y="65"/>
                      <a:pt x="32" y="65"/>
                    </a:cubicBezTo>
                    <a:cubicBezTo>
                      <a:pt x="50" y="65"/>
                      <a:pt x="65" y="51"/>
                      <a:pt x="65" y="33"/>
                    </a:cubicBezTo>
                    <a:cubicBezTo>
                      <a:pt x="65" y="14"/>
                      <a:pt x="50" y="0"/>
                      <a:pt x="32" y="0"/>
                    </a:cubicBezTo>
                    <a:close/>
                    <a:moveTo>
                      <a:pt x="32" y="56"/>
                    </a:moveTo>
                    <a:cubicBezTo>
                      <a:pt x="19" y="56"/>
                      <a:pt x="9" y="46"/>
                      <a:pt x="9" y="33"/>
                    </a:cubicBezTo>
                    <a:cubicBezTo>
                      <a:pt x="9" y="20"/>
                      <a:pt x="19" y="9"/>
                      <a:pt x="32" y="9"/>
                    </a:cubicBezTo>
                    <a:cubicBezTo>
                      <a:pt x="45" y="9"/>
                      <a:pt x="56" y="20"/>
                      <a:pt x="56" y="33"/>
                    </a:cubicBezTo>
                    <a:cubicBezTo>
                      <a:pt x="56" y="46"/>
                      <a:pt x="45" y="56"/>
                      <a:pt x="32" y="56"/>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sp>
            <p:nvSpPr>
              <p:cNvPr id="63" name="Oval 32"/>
              <p:cNvSpPr>
                <a:spLocks noChangeArrowheads="1"/>
              </p:cNvSpPr>
              <p:nvPr/>
            </p:nvSpPr>
            <p:spPr bwMode="auto">
              <a:xfrm>
                <a:off x="3646780" y="4808364"/>
                <a:ext cx="104458" cy="103346"/>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sp>
            <p:nvSpPr>
              <p:cNvPr id="64" name="Freeform 33"/>
              <p:cNvSpPr>
                <a:spLocks noEditPoints="1"/>
              </p:cNvSpPr>
              <p:nvPr/>
            </p:nvSpPr>
            <p:spPr bwMode="auto">
              <a:xfrm>
                <a:off x="3352299" y="4516105"/>
                <a:ext cx="691198" cy="690087"/>
              </a:xfrm>
              <a:custGeom>
                <a:avLst/>
                <a:gdLst>
                  <a:gd name="T0" fmla="*/ 130 w 260"/>
                  <a:gd name="T1" fmla="*/ 0 h 260"/>
                  <a:gd name="T2" fmla="*/ 0 w 260"/>
                  <a:gd name="T3" fmla="*/ 130 h 260"/>
                  <a:gd name="T4" fmla="*/ 130 w 260"/>
                  <a:gd name="T5" fmla="*/ 260 h 260"/>
                  <a:gd name="T6" fmla="*/ 260 w 260"/>
                  <a:gd name="T7" fmla="*/ 130 h 260"/>
                  <a:gd name="T8" fmla="*/ 130 w 260"/>
                  <a:gd name="T9" fmla="*/ 0 h 260"/>
                  <a:gd name="T10" fmla="*/ 204 w 260"/>
                  <a:gd name="T11" fmla="*/ 138 h 260"/>
                  <a:gd name="T12" fmla="*/ 198 w 260"/>
                  <a:gd name="T13" fmla="*/ 134 h 260"/>
                  <a:gd name="T14" fmla="*/ 171 w 260"/>
                  <a:gd name="T15" fmla="*/ 134 h 260"/>
                  <a:gd name="T16" fmla="*/ 162 w 260"/>
                  <a:gd name="T17" fmla="*/ 155 h 260"/>
                  <a:gd name="T18" fmla="*/ 178 w 260"/>
                  <a:gd name="T19" fmla="*/ 171 h 260"/>
                  <a:gd name="T20" fmla="*/ 180 w 260"/>
                  <a:gd name="T21" fmla="*/ 171 h 260"/>
                  <a:gd name="T22" fmla="*/ 188 w 260"/>
                  <a:gd name="T23" fmla="*/ 179 h 260"/>
                  <a:gd name="T24" fmla="*/ 180 w 260"/>
                  <a:gd name="T25" fmla="*/ 187 h 260"/>
                  <a:gd name="T26" fmla="*/ 172 w 260"/>
                  <a:gd name="T27" fmla="*/ 179 h 260"/>
                  <a:gd name="T28" fmla="*/ 173 w 260"/>
                  <a:gd name="T29" fmla="*/ 177 h 260"/>
                  <a:gd name="T30" fmla="*/ 157 w 260"/>
                  <a:gd name="T31" fmla="*/ 161 h 260"/>
                  <a:gd name="T32" fmla="*/ 134 w 260"/>
                  <a:gd name="T33" fmla="*/ 170 h 260"/>
                  <a:gd name="T34" fmla="*/ 134 w 260"/>
                  <a:gd name="T35" fmla="*/ 205 h 260"/>
                  <a:gd name="T36" fmla="*/ 138 w 260"/>
                  <a:gd name="T37" fmla="*/ 212 h 260"/>
                  <a:gd name="T38" fmla="*/ 130 w 260"/>
                  <a:gd name="T39" fmla="*/ 220 h 260"/>
                  <a:gd name="T40" fmla="*/ 122 w 260"/>
                  <a:gd name="T41" fmla="*/ 212 h 260"/>
                  <a:gd name="T42" fmla="*/ 126 w 260"/>
                  <a:gd name="T43" fmla="*/ 205 h 260"/>
                  <a:gd name="T44" fmla="*/ 126 w 260"/>
                  <a:gd name="T45" fmla="*/ 170 h 260"/>
                  <a:gd name="T46" fmla="*/ 99 w 260"/>
                  <a:gd name="T47" fmla="*/ 155 h 260"/>
                  <a:gd name="T48" fmla="*/ 82 w 260"/>
                  <a:gd name="T49" fmla="*/ 172 h 260"/>
                  <a:gd name="T50" fmla="*/ 83 w 260"/>
                  <a:gd name="T51" fmla="*/ 174 h 260"/>
                  <a:gd name="T52" fmla="*/ 75 w 260"/>
                  <a:gd name="T53" fmla="*/ 182 h 260"/>
                  <a:gd name="T54" fmla="*/ 67 w 260"/>
                  <a:gd name="T55" fmla="*/ 174 h 260"/>
                  <a:gd name="T56" fmla="*/ 75 w 260"/>
                  <a:gd name="T57" fmla="*/ 166 h 260"/>
                  <a:gd name="T58" fmla="*/ 77 w 260"/>
                  <a:gd name="T59" fmla="*/ 166 h 260"/>
                  <a:gd name="T60" fmla="*/ 95 w 260"/>
                  <a:gd name="T61" fmla="*/ 149 h 260"/>
                  <a:gd name="T62" fmla="*/ 90 w 260"/>
                  <a:gd name="T63" fmla="*/ 130 h 260"/>
                  <a:gd name="T64" fmla="*/ 91 w 260"/>
                  <a:gd name="T65" fmla="*/ 119 h 260"/>
                  <a:gd name="T66" fmla="*/ 60 w 260"/>
                  <a:gd name="T67" fmla="*/ 106 h 260"/>
                  <a:gd name="T68" fmla="*/ 55 w 260"/>
                  <a:gd name="T69" fmla="*/ 108 h 260"/>
                  <a:gd name="T70" fmla="*/ 47 w 260"/>
                  <a:gd name="T71" fmla="*/ 100 h 260"/>
                  <a:gd name="T72" fmla="*/ 55 w 260"/>
                  <a:gd name="T73" fmla="*/ 92 h 260"/>
                  <a:gd name="T74" fmla="*/ 62 w 260"/>
                  <a:gd name="T75" fmla="*/ 99 h 260"/>
                  <a:gd name="T76" fmla="*/ 94 w 260"/>
                  <a:gd name="T77" fmla="*/ 111 h 260"/>
                  <a:gd name="T78" fmla="*/ 126 w 260"/>
                  <a:gd name="T79" fmla="*/ 89 h 260"/>
                  <a:gd name="T80" fmla="*/ 126 w 260"/>
                  <a:gd name="T81" fmla="*/ 55 h 260"/>
                  <a:gd name="T82" fmla="*/ 122 w 260"/>
                  <a:gd name="T83" fmla="*/ 48 h 260"/>
                  <a:gd name="T84" fmla="*/ 130 w 260"/>
                  <a:gd name="T85" fmla="*/ 40 h 260"/>
                  <a:gd name="T86" fmla="*/ 138 w 260"/>
                  <a:gd name="T87" fmla="*/ 48 h 260"/>
                  <a:gd name="T88" fmla="*/ 134 w 260"/>
                  <a:gd name="T89" fmla="*/ 55 h 260"/>
                  <a:gd name="T90" fmla="*/ 134 w 260"/>
                  <a:gd name="T91" fmla="*/ 89 h 260"/>
                  <a:gd name="T92" fmla="*/ 159 w 260"/>
                  <a:gd name="T93" fmla="*/ 101 h 260"/>
                  <a:gd name="T94" fmla="*/ 193 w 260"/>
                  <a:gd name="T95" fmla="*/ 66 h 260"/>
                  <a:gd name="T96" fmla="*/ 193 w 260"/>
                  <a:gd name="T97" fmla="*/ 64 h 260"/>
                  <a:gd name="T98" fmla="*/ 201 w 260"/>
                  <a:gd name="T99" fmla="*/ 56 h 260"/>
                  <a:gd name="T100" fmla="*/ 209 w 260"/>
                  <a:gd name="T101" fmla="*/ 64 h 260"/>
                  <a:gd name="T102" fmla="*/ 201 w 260"/>
                  <a:gd name="T103" fmla="*/ 72 h 260"/>
                  <a:gd name="T104" fmla="*/ 199 w 260"/>
                  <a:gd name="T105" fmla="*/ 72 h 260"/>
                  <a:gd name="T106" fmla="*/ 164 w 260"/>
                  <a:gd name="T107" fmla="*/ 107 h 260"/>
                  <a:gd name="T108" fmla="*/ 171 w 260"/>
                  <a:gd name="T109" fmla="*/ 126 h 260"/>
                  <a:gd name="T110" fmla="*/ 198 w 260"/>
                  <a:gd name="T111" fmla="*/ 126 h 260"/>
                  <a:gd name="T112" fmla="*/ 204 w 260"/>
                  <a:gd name="T113" fmla="*/ 122 h 260"/>
                  <a:gd name="T114" fmla="*/ 212 w 260"/>
                  <a:gd name="T115" fmla="*/ 130 h 260"/>
                  <a:gd name="T116" fmla="*/ 204 w 260"/>
                  <a:gd name="T117" fmla="*/ 13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0" h="260">
                    <a:moveTo>
                      <a:pt x="130" y="0"/>
                    </a:moveTo>
                    <a:cubicBezTo>
                      <a:pt x="58" y="0"/>
                      <a:pt x="0" y="58"/>
                      <a:pt x="0" y="130"/>
                    </a:cubicBezTo>
                    <a:cubicBezTo>
                      <a:pt x="0" y="202"/>
                      <a:pt x="58" y="260"/>
                      <a:pt x="130" y="260"/>
                    </a:cubicBezTo>
                    <a:cubicBezTo>
                      <a:pt x="201" y="260"/>
                      <a:pt x="260" y="202"/>
                      <a:pt x="260" y="130"/>
                    </a:cubicBezTo>
                    <a:cubicBezTo>
                      <a:pt x="260" y="58"/>
                      <a:pt x="201" y="0"/>
                      <a:pt x="130" y="0"/>
                    </a:cubicBezTo>
                    <a:close/>
                    <a:moveTo>
                      <a:pt x="204" y="138"/>
                    </a:moveTo>
                    <a:cubicBezTo>
                      <a:pt x="201" y="138"/>
                      <a:pt x="199" y="136"/>
                      <a:pt x="198" y="134"/>
                    </a:cubicBezTo>
                    <a:cubicBezTo>
                      <a:pt x="171" y="134"/>
                      <a:pt x="171" y="134"/>
                      <a:pt x="171" y="134"/>
                    </a:cubicBezTo>
                    <a:cubicBezTo>
                      <a:pt x="170" y="142"/>
                      <a:pt x="167" y="149"/>
                      <a:pt x="162" y="155"/>
                    </a:cubicBezTo>
                    <a:cubicBezTo>
                      <a:pt x="178" y="171"/>
                      <a:pt x="178" y="171"/>
                      <a:pt x="178" y="171"/>
                    </a:cubicBezTo>
                    <a:cubicBezTo>
                      <a:pt x="179" y="171"/>
                      <a:pt x="180" y="171"/>
                      <a:pt x="180" y="171"/>
                    </a:cubicBezTo>
                    <a:cubicBezTo>
                      <a:pt x="185" y="171"/>
                      <a:pt x="188" y="174"/>
                      <a:pt x="188" y="179"/>
                    </a:cubicBezTo>
                    <a:cubicBezTo>
                      <a:pt x="188" y="183"/>
                      <a:pt x="185" y="187"/>
                      <a:pt x="180" y="187"/>
                    </a:cubicBezTo>
                    <a:cubicBezTo>
                      <a:pt x="176" y="187"/>
                      <a:pt x="172" y="183"/>
                      <a:pt x="172" y="179"/>
                    </a:cubicBezTo>
                    <a:cubicBezTo>
                      <a:pt x="172" y="178"/>
                      <a:pt x="172" y="177"/>
                      <a:pt x="173" y="177"/>
                    </a:cubicBezTo>
                    <a:cubicBezTo>
                      <a:pt x="157" y="161"/>
                      <a:pt x="157" y="161"/>
                      <a:pt x="157" y="161"/>
                    </a:cubicBezTo>
                    <a:cubicBezTo>
                      <a:pt x="150" y="166"/>
                      <a:pt x="143" y="169"/>
                      <a:pt x="134" y="170"/>
                    </a:cubicBezTo>
                    <a:cubicBezTo>
                      <a:pt x="134" y="205"/>
                      <a:pt x="134" y="205"/>
                      <a:pt x="134" y="205"/>
                    </a:cubicBezTo>
                    <a:cubicBezTo>
                      <a:pt x="137" y="206"/>
                      <a:pt x="138" y="209"/>
                      <a:pt x="138" y="212"/>
                    </a:cubicBezTo>
                    <a:cubicBezTo>
                      <a:pt x="138" y="216"/>
                      <a:pt x="135" y="220"/>
                      <a:pt x="130" y="220"/>
                    </a:cubicBezTo>
                    <a:cubicBezTo>
                      <a:pt x="126" y="220"/>
                      <a:pt x="122" y="216"/>
                      <a:pt x="122" y="212"/>
                    </a:cubicBezTo>
                    <a:cubicBezTo>
                      <a:pt x="122" y="209"/>
                      <a:pt x="124" y="206"/>
                      <a:pt x="126" y="205"/>
                    </a:cubicBezTo>
                    <a:cubicBezTo>
                      <a:pt x="126" y="170"/>
                      <a:pt x="126" y="170"/>
                      <a:pt x="126" y="170"/>
                    </a:cubicBezTo>
                    <a:cubicBezTo>
                      <a:pt x="115" y="169"/>
                      <a:pt x="106" y="163"/>
                      <a:pt x="99" y="155"/>
                    </a:cubicBezTo>
                    <a:cubicBezTo>
                      <a:pt x="82" y="172"/>
                      <a:pt x="82" y="172"/>
                      <a:pt x="82" y="172"/>
                    </a:cubicBezTo>
                    <a:cubicBezTo>
                      <a:pt x="82" y="173"/>
                      <a:pt x="83" y="173"/>
                      <a:pt x="83" y="174"/>
                    </a:cubicBezTo>
                    <a:cubicBezTo>
                      <a:pt x="83" y="179"/>
                      <a:pt x="79" y="182"/>
                      <a:pt x="75" y="182"/>
                    </a:cubicBezTo>
                    <a:cubicBezTo>
                      <a:pt x="70" y="182"/>
                      <a:pt x="67" y="179"/>
                      <a:pt x="67" y="174"/>
                    </a:cubicBezTo>
                    <a:cubicBezTo>
                      <a:pt x="67" y="170"/>
                      <a:pt x="70" y="166"/>
                      <a:pt x="75" y="166"/>
                    </a:cubicBezTo>
                    <a:cubicBezTo>
                      <a:pt x="75" y="166"/>
                      <a:pt x="76" y="166"/>
                      <a:pt x="77" y="166"/>
                    </a:cubicBezTo>
                    <a:cubicBezTo>
                      <a:pt x="95" y="149"/>
                      <a:pt x="95" y="149"/>
                      <a:pt x="95" y="149"/>
                    </a:cubicBezTo>
                    <a:cubicBezTo>
                      <a:pt x="91" y="143"/>
                      <a:pt x="90" y="136"/>
                      <a:pt x="90" y="130"/>
                    </a:cubicBezTo>
                    <a:cubicBezTo>
                      <a:pt x="90" y="126"/>
                      <a:pt x="90" y="122"/>
                      <a:pt x="91" y="119"/>
                    </a:cubicBezTo>
                    <a:cubicBezTo>
                      <a:pt x="60" y="106"/>
                      <a:pt x="60" y="106"/>
                      <a:pt x="60" y="106"/>
                    </a:cubicBezTo>
                    <a:cubicBezTo>
                      <a:pt x="58" y="107"/>
                      <a:pt x="56" y="108"/>
                      <a:pt x="55" y="108"/>
                    </a:cubicBezTo>
                    <a:cubicBezTo>
                      <a:pt x="50" y="108"/>
                      <a:pt x="47" y="104"/>
                      <a:pt x="47" y="100"/>
                    </a:cubicBezTo>
                    <a:cubicBezTo>
                      <a:pt x="47" y="95"/>
                      <a:pt x="50" y="92"/>
                      <a:pt x="55" y="92"/>
                    </a:cubicBezTo>
                    <a:cubicBezTo>
                      <a:pt x="59" y="92"/>
                      <a:pt x="62" y="95"/>
                      <a:pt x="62" y="99"/>
                    </a:cubicBezTo>
                    <a:cubicBezTo>
                      <a:pt x="94" y="111"/>
                      <a:pt x="94" y="111"/>
                      <a:pt x="94" y="111"/>
                    </a:cubicBezTo>
                    <a:cubicBezTo>
                      <a:pt x="100" y="99"/>
                      <a:pt x="112" y="90"/>
                      <a:pt x="126" y="89"/>
                    </a:cubicBezTo>
                    <a:cubicBezTo>
                      <a:pt x="126" y="55"/>
                      <a:pt x="126" y="55"/>
                      <a:pt x="126" y="55"/>
                    </a:cubicBezTo>
                    <a:cubicBezTo>
                      <a:pt x="124" y="54"/>
                      <a:pt x="122" y="51"/>
                      <a:pt x="122" y="48"/>
                    </a:cubicBezTo>
                    <a:cubicBezTo>
                      <a:pt x="122" y="44"/>
                      <a:pt x="126" y="40"/>
                      <a:pt x="130" y="40"/>
                    </a:cubicBezTo>
                    <a:cubicBezTo>
                      <a:pt x="135" y="40"/>
                      <a:pt x="138" y="44"/>
                      <a:pt x="138" y="48"/>
                    </a:cubicBezTo>
                    <a:cubicBezTo>
                      <a:pt x="138" y="51"/>
                      <a:pt x="137" y="54"/>
                      <a:pt x="134" y="55"/>
                    </a:cubicBezTo>
                    <a:cubicBezTo>
                      <a:pt x="134" y="89"/>
                      <a:pt x="134" y="89"/>
                      <a:pt x="134" y="89"/>
                    </a:cubicBezTo>
                    <a:cubicBezTo>
                      <a:pt x="144" y="90"/>
                      <a:pt x="153" y="94"/>
                      <a:pt x="159" y="101"/>
                    </a:cubicBezTo>
                    <a:cubicBezTo>
                      <a:pt x="193" y="66"/>
                      <a:pt x="193" y="66"/>
                      <a:pt x="193" y="66"/>
                    </a:cubicBezTo>
                    <a:cubicBezTo>
                      <a:pt x="193" y="66"/>
                      <a:pt x="193" y="65"/>
                      <a:pt x="193" y="64"/>
                    </a:cubicBezTo>
                    <a:cubicBezTo>
                      <a:pt x="193" y="60"/>
                      <a:pt x="197" y="56"/>
                      <a:pt x="201" y="56"/>
                    </a:cubicBezTo>
                    <a:cubicBezTo>
                      <a:pt x="206" y="56"/>
                      <a:pt x="209" y="60"/>
                      <a:pt x="209" y="64"/>
                    </a:cubicBezTo>
                    <a:cubicBezTo>
                      <a:pt x="209" y="69"/>
                      <a:pt x="206" y="72"/>
                      <a:pt x="201" y="72"/>
                    </a:cubicBezTo>
                    <a:cubicBezTo>
                      <a:pt x="200" y="72"/>
                      <a:pt x="200" y="72"/>
                      <a:pt x="199" y="72"/>
                    </a:cubicBezTo>
                    <a:cubicBezTo>
                      <a:pt x="164" y="107"/>
                      <a:pt x="164" y="107"/>
                      <a:pt x="164" y="107"/>
                    </a:cubicBezTo>
                    <a:cubicBezTo>
                      <a:pt x="168" y="112"/>
                      <a:pt x="170" y="119"/>
                      <a:pt x="171" y="126"/>
                    </a:cubicBezTo>
                    <a:cubicBezTo>
                      <a:pt x="198" y="126"/>
                      <a:pt x="198" y="126"/>
                      <a:pt x="198" y="126"/>
                    </a:cubicBezTo>
                    <a:cubicBezTo>
                      <a:pt x="199" y="123"/>
                      <a:pt x="201" y="122"/>
                      <a:pt x="204" y="122"/>
                    </a:cubicBezTo>
                    <a:cubicBezTo>
                      <a:pt x="209" y="122"/>
                      <a:pt x="212" y="125"/>
                      <a:pt x="212" y="130"/>
                    </a:cubicBezTo>
                    <a:cubicBezTo>
                      <a:pt x="212" y="134"/>
                      <a:pt x="209" y="138"/>
                      <a:pt x="204" y="138"/>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grpSp>
      </p:grpSp>
      <p:grpSp>
        <p:nvGrpSpPr>
          <p:cNvPr id="87" name="Group 86"/>
          <p:cNvGrpSpPr/>
          <p:nvPr/>
        </p:nvGrpSpPr>
        <p:grpSpPr>
          <a:xfrm>
            <a:off x="5746492" y="6131951"/>
            <a:ext cx="952171" cy="949338"/>
            <a:chOff x="4225097" y="4509197"/>
            <a:chExt cx="700189" cy="698106"/>
          </a:xfrm>
        </p:grpSpPr>
        <p:sp>
          <p:nvSpPr>
            <p:cNvPr id="78" name="Oval 77"/>
            <p:cNvSpPr/>
            <p:nvPr/>
          </p:nvSpPr>
          <p:spPr>
            <a:xfrm>
              <a:off x="4225097" y="4509197"/>
              <a:ext cx="693805" cy="693805"/>
            </a:xfrm>
            <a:prstGeom prst="ellipse">
              <a:avLst/>
            </a:prstGeom>
            <a:solidFill>
              <a:schemeClr val="bg1"/>
            </a:solidFill>
            <a:ln w="762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a:lnSpc>
                  <a:spcPct val="90000"/>
                </a:lnSpc>
                <a:spcBef>
                  <a:spcPts val="816"/>
                </a:spcBef>
              </a:pPr>
              <a:endParaRPr lang="en-US" sz="2720" dirty="0" err="1"/>
            </a:p>
          </p:txBody>
        </p:sp>
        <p:sp>
          <p:nvSpPr>
            <p:cNvPr id="85" name="Oval 84"/>
            <p:cNvSpPr/>
            <p:nvPr/>
          </p:nvSpPr>
          <p:spPr>
            <a:xfrm>
              <a:off x="4231481" y="4512915"/>
              <a:ext cx="693805" cy="693805"/>
            </a:xfrm>
            <a:prstGeom prst="ellipse">
              <a:avLst/>
            </a:prstGeom>
            <a:solidFill>
              <a:schemeClr val="bg1"/>
            </a:solidFill>
            <a:ln w="762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a:lnSpc>
                  <a:spcPct val="90000"/>
                </a:lnSpc>
                <a:spcBef>
                  <a:spcPts val="816"/>
                </a:spcBef>
              </a:pPr>
              <a:endParaRPr lang="en-US" sz="2720" dirty="0" err="1"/>
            </a:p>
          </p:txBody>
        </p:sp>
        <p:grpSp>
          <p:nvGrpSpPr>
            <p:cNvPr id="31" name="Group 30"/>
            <p:cNvGrpSpPr/>
            <p:nvPr/>
          </p:nvGrpSpPr>
          <p:grpSpPr>
            <a:xfrm>
              <a:off x="4227012" y="4516105"/>
              <a:ext cx="691198" cy="691198"/>
              <a:chOff x="4227012" y="4516105"/>
              <a:chExt cx="691198" cy="691198"/>
            </a:xfrm>
          </p:grpSpPr>
          <p:sp>
            <p:nvSpPr>
              <p:cNvPr id="66" name="Freeform 37"/>
              <p:cNvSpPr>
                <a:spLocks noEditPoints="1"/>
              </p:cNvSpPr>
              <p:nvPr/>
            </p:nvSpPr>
            <p:spPr bwMode="auto">
              <a:xfrm>
                <a:off x="4227012" y="4516105"/>
                <a:ext cx="691198" cy="691198"/>
              </a:xfrm>
              <a:custGeom>
                <a:avLst/>
                <a:gdLst>
                  <a:gd name="T0" fmla="*/ 130 w 260"/>
                  <a:gd name="T1" fmla="*/ 0 h 260"/>
                  <a:gd name="T2" fmla="*/ 0 w 260"/>
                  <a:gd name="T3" fmla="*/ 130 h 260"/>
                  <a:gd name="T4" fmla="*/ 130 w 260"/>
                  <a:gd name="T5" fmla="*/ 260 h 260"/>
                  <a:gd name="T6" fmla="*/ 260 w 260"/>
                  <a:gd name="T7" fmla="*/ 130 h 260"/>
                  <a:gd name="T8" fmla="*/ 130 w 260"/>
                  <a:gd name="T9" fmla="*/ 0 h 260"/>
                  <a:gd name="T10" fmla="*/ 210 w 260"/>
                  <a:gd name="T11" fmla="*/ 145 h 260"/>
                  <a:gd name="T12" fmla="*/ 199 w 260"/>
                  <a:gd name="T13" fmla="*/ 162 h 260"/>
                  <a:gd name="T14" fmla="*/ 149 w 260"/>
                  <a:gd name="T15" fmla="*/ 178 h 260"/>
                  <a:gd name="T16" fmla="*/ 142 w 260"/>
                  <a:gd name="T17" fmla="*/ 177 h 260"/>
                  <a:gd name="T18" fmla="*/ 142 w 260"/>
                  <a:gd name="T19" fmla="*/ 177 h 260"/>
                  <a:gd name="T20" fmla="*/ 117 w 260"/>
                  <a:gd name="T21" fmla="*/ 177 h 260"/>
                  <a:gd name="T22" fmla="*/ 117 w 260"/>
                  <a:gd name="T23" fmla="*/ 177 h 260"/>
                  <a:gd name="T24" fmla="*/ 60 w 260"/>
                  <a:gd name="T25" fmla="*/ 162 h 260"/>
                  <a:gd name="T26" fmla="*/ 49 w 260"/>
                  <a:gd name="T27" fmla="*/ 145 h 260"/>
                  <a:gd name="T28" fmla="*/ 36 w 260"/>
                  <a:gd name="T29" fmla="*/ 136 h 260"/>
                  <a:gd name="T30" fmla="*/ 35 w 260"/>
                  <a:gd name="T31" fmla="*/ 102 h 260"/>
                  <a:gd name="T32" fmla="*/ 130 w 260"/>
                  <a:gd name="T33" fmla="*/ 82 h 260"/>
                  <a:gd name="T34" fmla="*/ 224 w 260"/>
                  <a:gd name="T35" fmla="*/ 102 h 260"/>
                  <a:gd name="T36" fmla="*/ 224 w 260"/>
                  <a:gd name="T37" fmla="*/ 102 h 260"/>
                  <a:gd name="T38" fmla="*/ 223 w 260"/>
                  <a:gd name="T39" fmla="*/ 136 h 260"/>
                  <a:gd name="T40" fmla="*/ 210 w 260"/>
                  <a:gd name="T41" fmla="*/ 14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60">
                    <a:moveTo>
                      <a:pt x="130" y="0"/>
                    </a:moveTo>
                    <a:cubicBezTo>
                      <a:pt x="58" y="0"/>
                      <a:pt x="0" y="58"/>
                      <a:pt x="0" y="130"/>
                    </a:cubicBezTo>
                    <a:cubicBezTo>
                      <a:pt x="0" y="202"/>
                      <a:pt x="58" y="260"/>
                      <a:pt x="130" y="260"/>
                    </a:cubicBezTo>
                    <a:cubicBezTo>
                      <a:pt x="201" y="260"/>
                      <a:pt x="260" y="202"/>
                      <a:pt x="260" y="130"/>
                    </a:cubicBezTo>
                    <a:cubicBezTo>
                      <a:pt x="260" y="58"/>
                      <a:pt x="201" y="0"/>
                      <a:pt x="130" y="0"/>
                    </a:cubicBezTo>
                    <a:close/>
                    <a:moveTo>
                      <a:pt x="210" y="145"/>
                    </a:moveTo>
                    <a:cubicBezTo>
                      <a:pt x="209" y="149"/>
                      <a:pt x="207" y="155"/>
                      <a:pt x="199" y="162"/>
                    </a:cubicBezTo>
                    <a:cubicBezTo>
                      <a:pt x="189" y="172"/>
                      <a:pt x="163" y="178"/>
                      <a:pt x="149" y="178"/>
                    </a:cubicBezTo>
                    <a:cubicBezTo>
                      <a:pt x="146" y="178"/>
                      <a:pt x="143" y="178"/>
                      <a:pt x="142" y="177"/>
                    </a:cubicBezTo>
                    <a:cubicBezTo>
                      <a:pt x="142" y="177"/>
                      <a:pt x="142" y="177"/>
                      <a:pt x="142" y="177"/>
                    </a:cubicBezTo>
                    <a:cubicBezTo>
                      <a:pt x="130" y="167"/>
                      <a:pt x="129" y="167"/>
                      <a:pt x="117" y="177"/>
                    </a:cubicBezTo>
                    <a:cubicBezTo>
                      <a:pt x="117" y="177"/>
                      <a:pt x="117" y="177"/>
                      <a:pt x="117" y="177"/>
                    </a:cubicBezTo>
                    <a:cubicBezTo>
                      <a:pt x="111" y="181"/>
                      <a:pt x="72" y="174"/>
                      <a:pt x="60" y="162"/>
                    </a:cubicBezTo>
                    <a:cubicBezTo>
                      <a:pt x="52" y="155"/>
                      <a:pt x="50" y="149"/>
                      <a:pt x="49" y="145"/>
                    </a:cubicBezTo>
                    <a:cubicBezTo>
                      <a:pt x="44" y="143"/>
                      <a:pt x="38" y="141"/>
                      <a:pt x="36" y="136"/>
                    </a:cubicBezTo>
                    <a:cubicBezTo>
                      <a:pt x="34" y="126"/>
                      <a:pt x="33" y="114"/>
                      <a:pt x="35" y="102"/>
                    </a:cubicBezTo>
                    <a:cubicBezTo>
                      <a:pt x="38" y="84"/>
                      <a:pt x="102" y="82"/>
                      <a:pt x="130" y="82"/>
                    </a:cubicBezTo>
                    <a:cubicBezTo>
                      <a:pt x="157" y="82"/>
                      <a:pt x="221" y="84"/>
                      <a:pt x="224" y="102"/>
                    </a:cubicBezTo>
                    <a:cubicBezTo>
                      <a:pt x="224" y="102"/>
                      <a:pt x="224" y="102"/>
                      <a:pt x="224" y="102"/>
                    </a:cubicBezTo>
                    <a:cubicBezTo>
                      <a:pt x="226" y="114"/>
                      <a:pt x="225" y="126"/>
                      <a:pt x="223" y="136"/>
                    </a:cubicBezTo>
                    <a:cubicBezTo>
                      <a:pt x="222" y="141"/>
                      <a:pt x="215" y="143"/>
                      <a:pt x="210" y="145"/>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r>
                  <a:rPr lang="en-US" sz="2448" kern="0" dirty="0">
                    <a:solidFill>
                      <a:sysClr val="windowText" lastClr="000000"/>
                    </a:solidFill>
                  </a:rPr>
                  <a:t> </a:t>
                </a:r>
              </a:p>
            </p:txBody>
          </p:sp>
          <p:sp>
            <p:nvSpPr>
              <p:cNvPr id="67" name="Freeform 38"/>
              <p:cNvSpPr>
                <a:spLocks noEditPoints="1"/>
              </p:cNvSpPr>
              <p:nvPr/>
            </p:nvSpPr>
            <p:spPr bwMode="auto">
              <a:xfrm>
                <a:off x="4346868" y="4755024"/>
                <a:ext cx="464503" cy="215583"/>
              </a:xfrm>
              <a:custGeom>
                <a:avLst/>
                <a:gdLst>
                  <a:gd name="T0" fmla="*/ 174 w 175"/>
                  <a:gd name="T1" fmla="*/ 14 h 81"/>
                  <a:gd name="T2" fmla="*/ 88 w 175"/>
                  <a:gd name="T3" fmla="*/ 0 h 81"/>
                  <a:gd name="T4" fmla="*/ 87 w 175"/>
                  <a:gd name="T5" fmla="*/ 0 h 81"/>
                  <a:gd name="T6" fmla="*/ 1 w 175"/>
                  <a:gd name="T7" fmla="*/ 14 h 81"/>
                  <a:gd name="T8" fmla="*/ 2 w 175"/>
                  <a:gd name="T9" fmla="*/ 44 h 81"/>
                  <a:gd name="T10" fmla="*/ 11 w 175"/>
                  <a:gd name="T11" fmla="*/ 47 h 81"/>
                  <a:gd name="T12" fmla="*/ 14 w 175"/>
                  <a:gd name="T13" fmla="*/ 48 h 81"/>
                  <a:gd name="T14" fmla="*/ 14 w 175"/>
                  <a:gd name="T15" fmla="*/ 51 h 81"/>
                  <a:gd name="T16" fmla="*/ 23 w 175"/>
                  <a:gd name="T17" fmla="*/ 66 h 81"/>
                  <a:gd name="T18" fmla="*/ 71 w 175"/>
                  <a:gd name="T19" fmla="*/ 80 h 81"/>
                  <a:gd name="T20" fmla="*/ 104 w 175"/>
                  <a:gd name="T21" fmla="*/ 80 h 81"/>
                  <a:gd name="T22" fmla="*/ 152 w 175"/>
                  <a:gd name="T23" fmla="*/ 66 h 81"/>
                  <a:gd name="T24" fmla="*/ 161 w 175"/>
                  <a:gd name="T25" fmla="*/ 51 h 81"/>
                  <a:gd name="T26" fmla="*/ 161 w 175"/>
                  <a:gd name="T27" fmla="*/ 48 h 81"/>
                  <a:gd name="T28" fmla="*/ 164 w 175"/>
                  <a:gd name="T29" fmla="*/ 47 h 81"/>
                  <a:gd name="T30" fmla="*/ 173 w 175"/>
                  <a:gd name="T31" fmla="*/ 44 h 81"/>
                  <a:gd name="T32" fmla="*/ 174 w 175"/>
                  <a:gd name="T33" fmla="*/ 14 h 81"/>
                  <a:gd name="T34" fmla="*/ 135 w 175"/>
                  <a:gd name="T35" fmla="*/ 14 h 81"/>
                  <a:gd name="T36" fmla="*/ 139 w 175"/>
                  <a:gd name="T37" fmla="*/ 18 h 81"/>
                  <a:gd name="T38" fmla="*/ 135 w 175"/>
                  <a:gd name="T39" fmla="*/ 22 h 81"/>
                  <a:gd name="T40" fmla="*/ 131 w 175"/>
                  <a:gd name="T41" fmla="*/ 18 h 81"/>
                  <a:gd name="T42" fmla="*/ 135 w 175"/>
                  <a:gd name="T43" fmla="*/ 14 h 81"/>
                  <a:gd name="T44" fmla="*/ 38 w 175"/>
                  <a:gd name="T45" fmla="*/ 14 h 81"/>
                  <a:gd name="T46" fmla="*/ 42 w 175"/>
                  <a:gd name="T47" fmla="*/ 18 h 81"/>
                  <a:gd name="T48" fmla="*/ 38 w 175"/>
                  <a:gd name="T49" fmla="*/ 22 h 81"/>
                  <a:gd name="T50" fmla="*/ 34 w 175"/>
                  <a:gd name="T51" fmla="*/ 18 h 81"/>
                  <a:gd name="T52" fmla="*/ 38 w 175"/>
                  <a:gd name="T53" fmla="*/ 14 h 81"/>
                  <a:gd name="T54" fmla="*/ 23 w 175"/>
                  <a:gd name="T55" fmla="*/ 24 h 81"/>
                  <a:gd name="T56" fmla="*/ 19 w 175"/>
                  <a:gd name="T57" fmla="*/ 20 h 81"/>
                  <a:gd name="T58" fmla="*/ 23 w 175"/>
                  <a:gd name="T59" fmla="*/ 16 h 81"/>
                  <a:gd name="T60" fmla="*/ 27 w 175"/>
                  <a:gd name="T61" fmla="*/ 20 h 81"/>
                  <a:gd name="T62" fmla="*/ 23 w 175"/>
                  <a:gd name="T63" fmla="*/ 24 h 81"/>
                  <a:gd name="T64" fmla="*/ 146 w 175"/>
                  <a:gd name="T65" fmla="*/ 41 h 81"/>
                  <a:gd name="T66" fmla="*/ 145 w 175"/>
                  <a:gd name="T67" fmla="*/ 41 h 81"/>
                  <a:gd name="T68" fmla="*/ 30 w 175"/>
                  <a:gd name="T69" fmla="*/ 41 h 81"/>
                  <a:gd name="T70" fmla="*/ 28 w 175"/>
                  <a:gd name="T71" fmla="*/ 39 h 81"/>
                  <a:gd name="T72" fmla="*/ 29 w 175"/>
                  <a:gd name="T73" fmla="*/ 37 h 81"/>
                  <a:gd name="T74" fmla="*/ 146 w 175"/>
                  <a:gd name="T75" fmla="*/ 37 h 81"/>
                  <a:gd name="T76" fmla="*/ 147 w 175"/>
                  <a:gd name="T77" fmla="*/ 39 h 81"/>
                  <a:gd name="T78" fmla="*/ 146 w 175"/>
                  <a:gd name="T79" fmla="*/ 41 h 81"/>
                  <a:gd name="T80" fmla="*/ 150 w 175"/>
                  <a:gd name="T81" fmla="*/ 24 h 81"/>
                  <a:gd name="T82" fmla="*/ 146 w 175"/>
                  <a:gd name="T83" fmla="*/ 20 h 81"/>
                  <a:gd name="T84" fmla="*/ 150 w 175"/>
                  <a:gd name="T85" fmla="*/ 16 h 81"/>
                  <a:gd name="T86" fmla="*/ 154 w 175"/>
                  <a:gd name="T87" fmla="*/ 20 h 81"/>
                  <a:gd name="T88" fmla="*/ 150 w 175"/>
                  <a:gd name="T89" fmla="*/ 2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5" h="81">
                    <a:moveTo>
                      <a:pt x="174" y="14"/>
                    </a:moveTo>
                    <a:cubicBezTo>
                      <a:pt x="173" y="6"/>
                      <a:pt x="133" y="0"/>
                      <a:pt x="88" y="0"/>
                    </a:cubicBezTo>
                    <a:cubicBezTo>
                      <a:pt x="88" y="0"/>
                      <a:pt x="87" y="0"/>
                      <a:pt x="87" y="0"/>
                    </a:cubicBezTo>
                    <a:cubicBezTo>
                      <a:pt x="42" y="0"/>
                      <a:pt x="2" y="6"/>
                      <a:pt x="1" y="14"/>
                    </a:cubicBezTo>
                    <a:cubicBezTo>
                      <a:pt x="0" y="24"/>
                      <a:pt x="0" y="35"/>
                      <a:pt x="2" y="44"/>
                    </a:cubicBezTo>
                    <a:cubicBezTo>
                      <a:pt x="3" y="45"/>
                      <a:pt x="7" y="47"/>
                      <a:pt x="11" y="47"/>
                    </a:cubicBezTo>
                    <a:cubicBezTo>
                      <a:pt x="14" y="48"/>
                      <a:pt x="14" y="48"/>
                      <a:pt x="14" y="48"/>
                    </a:cubicBezTo>
                    <a:cubicBezTo>
                      <a:pt x="14" y="51"/>
                      <a:pt x="14" y="51"/>
                      <a:pt x="14" y="51"/>
                    </a:cubicBezTo>
                    <a:cubicBezTo>
                      <a:pt x="14" y="52"/>
                      <a:pt x="15" y="58"/>
                      <a:pt x="23" y="66"/>
                    </a:cubicBezTo>
                    <a:cubicBezTo>
                      <a:pt x="34" y="77"/>
                      <a:pt x="65" y="81"/>
                      <a:pt x="71" y="80"/>
                    </a:cubicBezTo>
                    <a:cubicBezTo>
                      <a:pt x="85" y="69"/>
                      <a:pt x="90" y="69"/>
                      <a:pt x="104" y="80"/>
                    </a:cubicBezTo>
                    <a:cubicBezTo>
                      <a:pt x="110" y="81"/>
                      <a:pt x="141" y="77"/>
                      <a:pt x="152" y="66"/>
                    </a:cubicBezTo>
                    <a:cubicBezTo>
                      <a:pt x="161" y="58"/>
                      <a:pt x="161" y="52"/>
                      <a:pt x="161" y="51"/>
                    </a:cubicBezTo>
                    <a:cubicBezTo>
                      <a:pt x="161" y="48"/>
                      <a:pt x="161" y="48"/>
                      <a:pt x="161" y="48"/>
                    </a:cubicBezTo>
                    <a:cubicBezTo>
                      <a:pt x="164" y="47"/>
                      <a:pt x="164" y="47"/>
                      <a:pt x="164" y="47"/>
                    </a:cubicBezTo>
                    <a:cubicBezTo>
                      <a:pt x="168" y="47"/>
                      <a:pt x="172" y="45"/>
                      <a:pt x="173" y="44"/>
                    </a:cubicBezTo>
                    <a:cubicBezTo>
                      <a:pt x="175" y="35"/>
                      <a:pt x="175" y="24"/>
                      <a:pt x="174" y="14"/>
                    </a:cubicBezTo>
                    <a:close/>
                    <a:moveTo>
                      <a:pt x="135" y="14"/>
                    </a:moveTo>
                    <a:cubicBezTo>
                      <a:pt x="137" y="14"/>
                      <a:pt x="139" y="15"/>
                      <a:pt x="139" y="18"/>
                    </a:cubicBezTo>
                    <a:cubicBezTo>
                      <a:pt x="139" y="20"/>
                      <a:pt x="137" y="22"/>
                      <a:pt x="135" y="22"/>
                    </a:cubicBezTo>
                    <a:cubicBezTo>
                      <a:pt x="133" y="22"/>
                      <a:pt x="131" y="20"/>
                      <a:pt x="131" y="18"/>
                    </a:cubicBezTo>
                    <a:cubicBezTo>
                      <a:pt x="131" y="15"/>
                      <a:pt x="133" y="14"/>
                      <a:pt x="135" y="14"/>
                    </a:cubicBezTo>
                    <a:close/>
                    <a:moveTo>
                      <a:pt x="38" y="14"/>
                    </a:moveTo>
                    <a:cubicBezTo>
                      <a:pt x="40" y="14"/>
                      <a:pt x="42" y="15"/>
                      <a:pt x="42" y="18"/>
                    </a:cubicBezTo>
                    <a:cubicBezTo>
                      <a:pt x="42" y="20"/>
                      <a:pt x="40" y="22"/>
                      <a:pt x="38" y="22"/>
                    </a:cubicBezTo>
                    <a:cubicBezTo>
                      <a:pt x="36" y="22"/>
                      <a:pt x="34" y="20"/>
                      <a:pt x="34" y="18"/>
                    </a:cubicBezTo>
                    <a:cubicBezTo>
                      <a:pt x="34" y="15"/>
                      <a:pt x="36" y="14"/>
                      <a:pt x="38" y="14"/>
                    </a:cubicBezTo>
                    <a:close/>
                    <a:moveTo>
                      <a:pt x="23" y="24"/>
                    </a:moveTo>
                    <a:cubicBezTo>
                      <a:pt x="21" y="24"/>
                      <a:pt x="19" y="22"/>
                      <a:pt x="19" y="20"/>
                    </a:cubicBezTo>
                    <a:cubicBezTo>
                      <a:pt x="19" y="18"/>
                      <a:pt x="21" y="16"/>
                      <a:pt x="23" y="16"/>
                    </a:cubicBezTo>
                    <a:cubicBezTo>
                      <a:pt x="25" y="16"/>
                      <a:pt x="27" y="18"/>
                      <a:pt x="27" y="20"/>
                    </a:cubicBezTo>
                    <a:cubicBezTo>
                      <a:pt x="27" y="22"/>
                      <a:pt x="25" y="24"/>
                      <a:pt x="23" y="24"/>
                    </a:cubicBezTo>
                    <a:close/>
                    <a:moveTo>
                      <a:pt x="146" y="41"/>
                    </a:moveTo>
                    <a:cubicBezTo>
                      <a:pt x="145" y="41"/>
                      <a:pt x="145" y="41"/>
                      <a:pt x="145" y="41"/>
                    </a:cubicBezTo>
                    <a:cubicBezTo>
                      <a:pt x="107" y="35"/>
                      <a:pt x="68" y="35"/>
                      <a:pt x="30" y="41"/>
                    </a:cubicBezTo>
                    <a:cubicBezTo>
                      <a:pt x="29" y="41"/>
                      <a:pt x="28" y="41"/>
                      <a:pt x="28" y="39"/>
                    </a:cubicBezTo>
                    <a:cubicBezTo>
                      <a:pt x="27" y="38"/>
                      <a:pt x="28" y="37"/>
                      <a:pt x="29" y="37"/>
                    </a:cubicBezTo>
                    <a:cubicBezTo>
                      <a:pt x="68" y="31"/>
                      <a:pt x="107" y="31"/>
                      <a:pt x="146" y="37"/>
                    </a:cubicBezTo>
                    <a:cubicBezTo>
                      <a:pt x="147" y="37"/>
                      <a:pt x="148" y="38"/>
                      <a:pt x="147" y="39"/>
                    </a:cubicBezTo>
                    <a:cubicBezTo>
                      <a:pt x="147" y="40"/>
                      <a:pt x="146" y="41"/>
                      <a:pt x="146" y="41"/>
                    </a:cubicBezTo>
                    <a:close/>
                    <a:moveTo>
                      <a:pt x="150" y="24"/>
                    </a:moveTo>
                    <a:cubicBezTo>
                      <a:pt x="148" y="24"/>
                      <a:pt x="146" y="22"/>
                      <a:pt x="146" y="20"/>
                    </a:cubicBezTo>
                    <a:cubicBezTo>
                      <a:pt x="146" y="18"/>
                      <a:pt x="148" y="16"/>
                      <a:pt x="150" y="16"/>
                    </a:cubicBezTo>
                    <a:cubicBezTo>
                      <a:pt x="152" y="16"/>
                      <a:pt x="154" y="18"/>
                      <a:pt x="154" y="20"/>
                    </a:cubicBezTo>
                    <a:cubicBezTo>
                      <a:pt x="154" y="22"/>
                      <a:pt x="152" y="24"/>
                      <a:pt x="150" y="24"/>
                    </a:cubicBezTo>
                    <a:close/>
                  </a:path>
                </a:pathLst>
              </a:custGeom>
              <a:solidFill>
                <a:schemeClr val="tx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grpSp>
      </p:grpSp>
      <p:grpSp>
        <p:nvGrpSpPr>
          <p:cNvPr id="29" name="Group 28"/>
          <p:cNvGrpSpPr/>
          <p:nvPr/>
        </p:nvGrpSpPr>
        <p:grpSpPr>
          <a:xfrm>
            <a:off x="6743852" y="6139152"/>
            <a:ext cx="953851" cy="943489"/>
            <a:chOff x="5110144" y="4514492"/>
            <a:chExt cx="701425" cy="693805"/>
          </a:xfrm>
        </p:grpSpPr>
        <p:sp>
          <p:nvSpPr>
            <p:cNvPr id="86" name="Oval 85"/>
            <p:cNvSpPr/>
            <p:nvPr/>
          </p:nvSpPr>
          <p:spPr>
            <a:xfrm>
              <a:off x="5110144" y="4514492"/>
              <a:ext cx="693805" cy="693805"/>
            </a:xfrm>
            <a:prstGeom prst="ellipse">
              <a:avLst/>
            </a:prstGeom>
            <a:solidFill>
              <a:schemeClr val="bg1"/>
            </a:solidFill>
            <a:ln w="762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a:lnSpc>
                  <a:spcPct val="90000"/>
                </a:lnSpc>
                <a:spcBef>
                  <a:spcPts val="816"/>
                </a:spcBef>
              </a:pPr>
              <a:endParaRPr lang="en-US" sz="2720" dirty="0" err="1"/>
            </a:p>
          </p:txBody>
        </p:sp>
        <p:grpSp>
          <p:nvGrpSpPr>
            <p:cNvPr id="68" name="Group 41"/>
            <p:cNvGrpSpPr>
              <a:grpSpLocks noChangeAspect="1"/>
            </p:cNvGrpSpPr>
            <p:nvPr/>
          </p:nvGrpSpPr>
          <p:grpSpPr bwMode="auto">
            <a:xfrm>
              <a:off x="5121482" y="4516105"/>
              <a:ext cx="690087" cy="691198"/>
              <a:chOff x="3628" y="2315"/>
              <a:chExt cx="621" cy="622"/>
            </a:xfrm>
            <a:solidFill>
              <a:srgbClr val="FFB900"/>
            </a:solidFill>
          </p:grpSpPr>
          <p:sp>
            <p:nvSpPr>
              <p:cNvPr id="69" name="Rectangle 42"/>
              <p:cNvSpPr>
                <a:spLocks noChangeArrowheads="1"/>
              </p:cNvSpPr>
              <p:nvPr/>
            </p:nvSpPr>
            <p:spPr bwMode="auto">
              <a:xfrm>
                <a:off x="3750" y="2511"/>
                <a:ext cx="33" cy="69"/>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sp>
            <p:nvSpPr>
              <p:cNvPr id="70" name="Rectangle 43"/>
              <p:cNvSpPr>
                <a:spLocks noChangeArrowheads="1"/>
              </p:cNvSpPr>
              <p:nvPr/>
            </p:nvSpPr>
            <p:spPr bwMode="auto">
              <a:xfrm>
                <a:off x="3802" y="2511"/>
                <a:ext cx="275" cy="230"/>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sp>
            <p:nvSpPr>
              <p:cNvPr id="71" name="Rectangle 44"/>
              <p:cNvSpPr>
                <a:spLocks noChangeArrowheads="1"/>
              </p:cNvSpPr>
              <p:nvPr/>
            </p:nvSpPr>
            <p:spPr bwMode="auto">
              <a:xfrm>
                <a:off x="4096" y="2590"/>
                <a:ext cx="33" cy="151"/>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sp>
            <p:nvSpPr>
              <p:cNvPr id="72" name="Rectangle 45"/>
              <p:cNvSpPr>
                <a:spLocks noChangeArrowheads="1"/>
              </p:cNvSpPr>
              <p:nvPr/>
            </p:nvSpPr>
            <p:spPr bwMode="auto">
              <a:xfrm>
                <a:off x="4096" y="2511"/>
                <a:ext cx="33" cy="69"/>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sp>
            <p:nvSpPr>
              <p:cNvPr id="73" name="Freeform 46"/>
              <p:cNvSpPr>
                <a:spLocks noEditPoints="1"/>
              </p:cNvSpPr>
              <p:nvPr/>
            </p:nvSpPr>
            <p:spPr bwMode="auto">
              <a:xfrm>
                <a:off x="3628" y="2315"/>
                <a:ext cx="621" cy="622"/>
              </a:xfrm>
              <a:custGeom>
                <a:avLst/>
                <a:gdLst>
                  <a:gd name="T0" fmla="*/ 130 w 260"/>
                  <a:gd name="T1" fmla="*/ 0 h 260"/>
                  <a:gd name="T2" fmla="*/ 0 w 260"/>
                  <a:gd name="T3" fmla="*/ 130 h 260"/>
                  <a:gd name="T4" fmla="*/ 130 w 260"/>
                  <a:gd name="T5" fmla="*/ 260 h 260"/>
                  <a:gd name="T6" fmla="*/ 260 w 260"/>
                  <a:gd name="T7" fmla="*/ 130 h 260"/>
                  <a:gd name="T8" fmla="*/ 130 w 260"/>
                  <a:gd name="T9" fmla="*/ 0 h 260"/>
                  <a:gd name="T10" fmla="*/ 218 w 260"/>
                  <a:gd name="T11" fmla="*/ 186 h 260"/>
                  <a:gd name="T12" fmla="*/ 43 w 260"/>
                  <a:gd name="T13" fmla="*/ 186 h 260"/>
                  <a:gd name="T14" fmla="*/ 43 w 260"/>
                  <a:gd name="T15" fmla="*/ 74 h 260"/>
                  <a:gd name="T16" fmla="*/ 218 w 260"/>
                  <a:gd name="T17" fmla="*/ 74 h 260"/>
                  <a:gd name="T18" fmla="*/ 218 w 260"/>
                  <a:gd name="T19" fmla="*/ 18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130" y="0"/>
                    </a:moveTo>
                    <a:cubicBezTo>
                      <a:pt x="58" y="0"/>
                      <a:pt x="0" y="58"/>
                      <a:pt x="0" y="130"/>
                    </a:cubicBezTo>
                    <a:cubicBezTo>
                      <a:pt x="0" y="202"/>
                      <a:pt x="58" y="260"/>
                      <a:pt x="130" y="260"/>
                    </a:cubicBezTo>
                    <a:cubicBezTo>
                      <a:pt x="202" y="260"/>
                      <a:pt x="260" y="202"/>
                      <a:pt x="260" y="130"/>
                    </a:cubicBezTo>
                    <a:cubicBezTo>
                      <a:pt x="260" y="58"/>
                      <a:pt x="202" y="0"/>
                      <a:pt x="130" y="0"/>
                    </a:cubicBezTo>
                    <a:close/>
                    <a:moveTo>
                      <a:pt x="218" y="186"/>
                    </a:moveTo>
                    <a:cubicBezTo>
                      <a:pt x="43" y="186"/>
                      <a:pt x="43" y="186"/>
                      <a:pt x="43" y="186"/>
                    </a:cubicBezTo>
                    <a:cubicBezTo>
                      <a:pt x="43" y="74"/>
                      <a:pt x="43" y="74"/>
                      <a:pt x="43" y="74"/>
                    </a:cubicBezTo>
                    <a:cubicBezTo>
                      <a:pt x="218" y="74"/>
                      <a:pt x="218" y="74"/>
                      <a:pt x="218" y="74"/>
                    </a:cubicBezTo>
                    <a:lnTo>
                      <a:pt x="218" y="186"/>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sp>
            <p:nvSpPr>
              <p:cNvPr id="74" name="Rectangle 47"/>
              <p:cNvSpPr>
                <a:spLocks noChangeArrowheads="1"/>
              </p:cNvSpPr>
              <p:nvPr/>
            </p:nvSpPr>
            <p:spPr bwMode="auto">
              <a:xfrm>
                <a:off x="3750" y="2590"/>
                <a:ext cx="33" cy="151"/>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defTabSz="1243493">
                  <a:defRPr/>
                </a:pPr>
                <a:endParaRPr lang="en-US" sz="2448" kern="0">
                  <a:solidFill>
                    <a:sysClr val="windowText" lastClr="000000"/>
                  </a:solidFill>
                </a:endParaRPr>
              </a:p>
            </p:txBody>
          </p:sp>
        </p:grpSp>
      </p:grpSp>
    </p:spTree>
    <p:extLst>
      <p:ext uri="{BB962C8B-B14F-4D97-AF65-F5344CB8AC3E}">
        <p14:creationId xmlns:p14="http://schemas.microsoft.com/office/powerpoint/2010/main" val="201501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par>
                                <p:cTn id="12" presetID="10" presetClass="entr" presetSubtype="0" fill="hold" nodeType="withEffect">
                                  <p:stCondLst>
                                    <p:cond delay="1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150"/>
                            </p:stCondLst>
                            <p:childTnLst>
                              <p:par>
                                <p:cTn id="16" presetID="22" presetClass="entr" presetSubtype="8"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par>
                                <p:cTn id="19" presetID="10" presetClass="entr" presetSubtype="0" fill="hold" nodeType="withEffect">
                                  <p:stCondLst>
                                    <p:cond delay="3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950"/>
                            </p:stCondLst>
                            <p:childTnLst>
                              <p:par>
                                <p:cTn id="23" presetID="22" presetClass="entr" presetSubtype="8"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245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15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10" presetClass="entr" presetSubtype="0" fill="hold" nodeType="withEffect">
                                  <p:stCondLst>
                                    <p:cond delay="3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800"/>
                            </p:stCondLst>
                            <p:childTnLst>
                              <p:par>
                                <p:cTn id="45" presetID="22" presetClass="entr" presetSubtype="4" fill="hold" grpId="0"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 grpId="0" animBg="1"/>
      <p:bldP spid="13" grpId="0"/>
      <p:bldP spid="5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275050" y="5254216"/>
            <a:ext cx="11868981" cy="1067680"/>
          </a:xfrm>
          <a:prstGeom prst="rect">
            <a:avLst/>
          </a:prstGeom>
          <a:solidFill>
            <a:schemeClr val="accent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248694" tIns="198955" rIns="248694" bIns="198955" numCol="1" spcCol="0" rtlCol="0" fromWordArt="0" anchor="ctr" anchorCtr="0" forceAA="0" compatLnSpc="1">
            <a:prstTxWarp prst="textNoShape">
              <a:avLst/>
            </a:prstTxWarp>
            <a:noAutofit/>
          </a:bodyPr>
          <a:lstStyle/>
          <a:p>
            <a:pPr algn="ctr" defTabSz="1268069" fontAlgn="base">
              <a:lnSpc>
                <a:spcPct val="90000"/>
              </a:lnSpc>
              <a:spcBef>
                <a:spcPct val="0"/>
              </a:spcBef>
              <a:spcAft>
                <a:spcPct val="0"/>
              </a:spcAft>
              <a:defRPr/>
            </a:pPr>
            <a:r>
              <a:rPr lang="en-US" sz="2176" kern="0" dirty="0">
                <a:gradFill>
                  <a:gsLst>
                    <a:gs pos="0">
                      <a:srgbClr val="FFFFFF"/>
                    </a:gs>
                    <a:gs pos="100000">
                      <a:srgbClr val="FFFFFF"/>
                    </a:gs>
                  </a:gsLst>
                  <a:lin ang="5400000" scaled="0"/>
                </a:gradFill>
                <a:latin typeface="Segoe UI"/>
                <a:ea typeface="Segoe UI" pitchFamily="34" charset="0"/>
                <a:cs typeface="Segoe UI" pitchFamily="34" charset="0"/>
              </a:rPr>
              <a:t>Windows Core</a:t>
            </a:r>
          </a:p>
        </p:txBody>
      </p:sp>
      <p:grpSp>
        <p:nvGrpSpPr>
          <p:cNvPr id="13" name="Group 12"/>
          <p:cNvGrpSpPr/>
          <p:nvPr/>
        </p:nvGrpSpPr>
        <p:grpSpPr>
          <a:xfrm>
            <a:off x="10414612" y="1731324"/>
            <a:ext cx="1729418" cy="3400820"/>
            <a:chOff x="7657850" y="1273148"/>
            <a:chExt cx="1271746" cy="2500830"/>
          </a:xfrm>
        </p:grpSpPr>
        <p:sp>
          <p:nvSpPr>
            <p:cNvPr id="23" name="Rectangle 3"/>
            <p:cNvSpPr/>
            <p:nvPr/>
          </p:nvSpPr>
          <p:spPr bwMode="auto">
            <a:xfrm>
              <a:off x="7657850" y="1273148"/>
              <a:ext cx="1271746" cy="2500830"/>
            </a:xfrm>
            <a:prstGeom prst="rect">
              <a:avLst/>
            </a:prstGeom>
            <a:solidFill>
              <a:schemeClr val="accent1">
                <a:alpha val="72000"/>
              </a:schemeClr>
            </a:solidFill>
            <a:ln w="10795" cap="flat" cmpd="sng" algn="ctr">
              <a:noFill/>
              <a:prstDash val="solid"/>
              <a:headEnd type="none" w="med" len="med"/>
              <a:tailEnd type="none" w="med" len="med"/>
            </a:ln>
            <a:effectLst/>
          </p:spPr>
          <p:txBody>
            <a:bodyPr vert="horz" wrap="square" lIns="124342" tIns="124347" rIns="124342" bIns="62171" numCol="1" rtlCol="0" anchor="t" anchorCtr="0" compatLnSpc="1">
              <a:prstTxWarp prst="textNoShape">
                <a:avLst/>
              </a:prstTxWarp>
            </a:bodyPr>
            <a:lstStyle/>
            <a:p>
              <a:pPr algn="ctr" defTabSz="1268069" fontAlgn="base">
                <a:spcBef>
                  <a:spcPct val="0"/>
                </a:spcBef>
                <a:spcAft>
                  <a:spcPct val="0"/>
                </a:spcAft>
                <a:defRPr/>
              </a:pPr>
              <a:r>
                <a:rPr lang="en-US" sz="2448" kern="0" dirty="0">
                  <a:solidFill>
                    <a:schemeClr val="bg1"/>
                  </a:solidFill>
                  <a:latin typeface="Segoe UI"/>
                </a:rPr>
                <a:t>Services</a:t>
              </a:r>
            </a:p>
          </p:txBody>
        </p:sp>
        <p:grpSp>
          <p:nvGrpSpPr>
            <p:cNvPr id="11" name="Group 10"/>
            <p:cNvGrpSpPr/>
            <p:nvPr/>
          </p:nvGrpSpPr>
          <p:grpSpPr>
            <a:xfrm>
              <a:off x="7732659" y="1640360"/>
              <a:ext cx="1122129" cy="2023243"/>
              <a:chOff x="7732659" y="1640361"/>
              <a:chExt cx="1122129" cy="1726828"/>
            </a:xfrm>
          </p:grpSpPr>
          <p:sp>
            <p:nvSpPr>
              <p:cNvPr id="24" name="Rectangle 4"/>
              <p:cNvSpPr/>
              <p:nvPr/>
            </p:nvSpPr>
            <p:spPr>
              <a:xfrm>
                <a:off x="7732659" y="1640361"/>
                <a:ext cx="1122129" cy="365760"/>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Store</a:t>
                </a:r>
              </a:p>
            </p:txBody>
          </p:sp>
          <p:sp>
            <p:nvSpPr>
              <p:cNvPr id="25" name="Rectangle 5"/>
              <p:cNvSpPr/>
              <p:nvPr/>
            </p:nvSpPr>
            <p:spPr>
              <a:xfrm>
                <a:off x="7732659" y="2094050"/>
                <a:ext cx="1122129" cy="365760"/>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Notifications</a:t>
                </a:r>
              </a:p>
            </p:txBody>
          </p:sp>
          <p:sp>
            <p:nvSpPr>
              <p:cNvPr id="26" name="Rectangle 6"/>
              <p:cNvSpPr/>
              <p:nvPr/>
            </p:nvSpPr>
            <p:spPr>
              <a:xfrm>
                <a:off x="7732659" y="2547739"/>
                <a:ext cx="1122129" cy="365760"/>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Roaming</a:t>
                </a:r>
              </a:p>
            </p:txBody>
          </p:sp>
          <p:sp>
            <p:nvSpPr>
              <p:cNvPr id="27" name="Rectangle 7"/>
              <p:cNvSpPr/>
              <p:nvPr/>
            </p:nvSpPr>
            <p:spPr>
              <a:xfrm>
                <a:off x="7732659" y="3001429"/>
                <a:ext cx="1122129" cy="365760"/>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Credentials</a:t>
                </a:r>
              </a:p>
            </p:txBody>
          </p:sp>
        </p:grpSp>
      </p:grpSp>
      <p:sp>
        <p:nvSpPr>
          <p:cNvPr id="28" name="Rectangle 15"/>
          <p:cNvSpPr/>
          <p:nvPr/>
        </p:nvSpPr>
        <p:spPr bwMode="auto">
          <a:xfrm>
            <a:off x="275902" y="2850793"/>
            <a:ext cx="7055131" cy="2281351"/>
          </a:xfrm>
          <a:prstGeom prst="rect">
            <a:avLst/>
          </a:prstGeom>
          <a:solidFill>
            <a:schemeClr val="accent1">
              <a:alpha val="72000"/>
            </a:schemeClr>
          </a:solidFill>
          <a:ln w="10795" cap="flat" cmpd="sng" algn="ctr">
            <a:noFill/>
            <a:prstDash val="solid"/>
            <a:headEnd type="none" w="med" len="med"/>
            <a:tailEnd type="none" w="med" len="med"/>
          </a:ln>
          <a:effectLst/>
        </p:spPr>
        <p:txBody>
          <a:bodyPr vert="horz" wrap="square" lIns="124342" tIns="124347" rIns="124342" bIns="62171" numCol="1" rtlCol="0" anchor="t" anchorCtr="0" compatLnSpc="1">
            <a:prstTxWarp prst="textNoShape">
              <a:avLst/>
            </a:prstTxWarp>
          </a:bodyPr>
          <a:lstStyle/>
          <a:p>
            <a:pPr algn="ctr" defTabSz="1268069" fontAlgn="base">
              <a:spcBef>
                <a:spcPct val="0"/>
              </a:spcBef>
              <a:spcAft>
                <a:spcPct val="0"/>
              </a:spcAft>
              <a:defRPr/>
            </a:pPr>
            <a:r>
              <a:rPr lang="en-US" sz="2448" kern="0" dirty="0">
                <a:solidFill>
                  <a:schemeClr val="bg1"/>
                </a:solidFill>
                <a:latin typeface="Segoe UI"/>
              </a:rPr>
              <a:t>App model</a:t>
            </a:r>
          </a:p>
        </p:txBody>
      </p:sp>
      <p:grpSp>
        <p:nvGrpSpPr>
          <p:cNvPr id="12" name="Group 11"/>
          <p:cNvGrpSpPr/>
          <p:nvPr/>
        </p:nvGrpSpPr>
        <p:grpSpPr>
          <a:xfrm>
            <a:off x="275481" y="1731324"/>
            <a:ext cx="7055552" cy="986864"/>
            <a:chOff x="201929" y="1273148"/>
            <a:chExt cx="5188377" cy="725701"/>
          </a:xfrm>
        </p:grpSpPr>
        <p:sp>
          <p:nvSpPr>
            <p:cNvPr id="33" name="Rectangle 32"/>
            <p:cNvSpPr/>
            <p:nvPr/>
          </p:nvSpPr>
          <p:spPr bwMode="auto">
            <a:xfrm>
              <a:off x="201929" y="1273148"/>
              <a:ext cx="5188377" cy="725701"/>
            </a:xfrm>
            <a:prstGeom prst="rect">
              <a:avLst/>
            </a:prstGeom>
            <a:solidFill>
              <a:schemeClr val="accent1">
                <a:alpha val="72000"/>
              </a:schemeClr>
            </a:solidFill>
            <a:ln w="10795" cap="flat" cmpd="sng" algn="ctr">
              <a:noFill/>
              <a:prstDash val="solid"/>
              <a:headEnd type="none" w="med" len="med"/>
              <a:tailEnd type="none" w="med" len="med"/>
            </a:ln>
            <a:effectLst/>
          </p:spPr>
          <p:txBody>
            <a:bodyPr vert="horz" wrap="square" lIns="124342" tIns="124347" rIns="124342" bIns="62171" numCol="1" rtlCol="0" anchor="t" anchorCtr="0" compatLnSpc="1">
              <a:prstTxWarp prst="textNoShape">
                <a:avLst/>
              </a:prstTxWarp>
            </a:bodyPr>
            <a:lstStyle/>
            <a:p>
              <a:pPr algn="ctr" defTabSz="1268069" fontAlgn="base">
                <a:spcBef>
                  <a:spcPct val="0"/>
                </a:spcBef>
                <a:spcAft>
                  <a:spcPct val="0"/>
                </a:spcAft>
                <a:defRPr/>
              </a:pPr>
              <a:r>
                <a:rPr lang="en-US" sz="2448" kern="0" dirty="0">
                  <a:solidFill>
                    <a:schemeClr val="bg1"/>
                  </a:solidFill>
                  <a:latin typeface="Segoe UI"/>
                </a:rPr>
                <a:t>UI Framework</a:t>
              </a:r>
            </a:p>
          </p:txBody>
        </p:sp>
        <p:grpSp>
          <p:nvGrpSpPr>
            <p:cNvPr id="9" name="Group 8"/>
            <p:cNvGrpSpPr/>
            <p:nvPr/>
          </p:nvGrpSpPr>
          <p:grpSpPr>
            <a:xfrm>
              <a:off x="276656" y="1640361"/>
              <a:ext cx="5038922" cy="286467"/>
              <a:chOff x="263328" y="1640361"/>
              <a:chExt cx="4931394" cy="286467"/>
            </a:xfrm>
          </p:grpSpPr>
          <p:sp>
            <p:nvSpPr>
              <p:cNvPr id="34" name="Rectangle 33"/>
              <p:cNvSpPr/>
              <p:nvPr/>
            </p:nvSpPr>
            <p:spPr>
              <a:xfrm>
                <a:off x="263328" y="1640361"/>
                <a:ext cx="1600200" cy="286467"/>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Windows XAML</a:t>
                </a:r>
              </a:p>
            </p:txBody>
          </p:sp>
          <p:sp>
            <p:nvSpPr>
              <p:cNvPr id="35" name="Rectangle 34"/>
              <p:cNvSpPr/>
              <p:nvPr/>
            </p:nvSpPr>
            <p:spPr>
              <a:xfrm>
                <a:off x="1928925" y="1640361"/>
                <a:ext cx="1600200" cy="286467"/>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DirectX</a:t>
                </a:r>
              </a:p>
            </p:txBody>
          </p:sp>
          <p:sp>
            <p:nvSpPr>
              <p:cNvPr id="36" name="Rectangle 35"/>
              <p:cNvSpPr/>
              <p:nvPr/>
            </p:nvSpPr>
            <p:spPr>
              <a:xfrm>
                <a:off x="3594522" y="1640361"/>
                <a:ext cx="1600200" cy="286467"/>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HTML</a:t>
                </a:r>
              </a:p>
            </p:txBody>
          </p:sp>
        </p:grpSp>
      </p:grpSp>
      <p:grpSp>
        <p:nvGrpSpPr>
          <p:cNvPr id="10" name="Group 9"/>
          <p:cNvGrpSpPr/>
          <p:nvPr/>
        </p:nvGrpSpPr>
        <p:grpSpPr>
          <a:xfrm>
            <a:off x="377099" y="2997681"/>
            <a:ext cx="6852312" cy="1984369"/>
            <a:chOff x="266967" y="2204377"/>
            <a:chExt cx="4927755" cy="1459227"/>
          </a:xfrm>
        </p:grpSpPr>
        <p:sp>
          <p:nvSpPr>
            <p:cNvPr id="29" name="Rectangle 16"/>
            <p:cNvSpPr/>
            <p:nvPr/>
          </p:nvSpPr>
          <p:spPr>
            <a:xfrm>
              <a:off x="266967" y="2204377"/>
              <a:ext cx="999612" cy="320040"/>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Navigation</a:t>
              </a:r>
            </a:p>
          </p:txBody>
        </p:sp>
        <p:sp>
          <p:nvSpPr>
            <p:cNvPr id="30" name="Rectangle 17"/>
            <p:cNvSpPr/>
            <p:nvPr/>
          </p:nvSpPr>
          <p:spPr>
            <a:xfrm>
              <a:off x="266967" y="2584106"/>
              <a:ext cx="999612" cy="320040"/>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Packaging</a:t>
              </a:r>
            </a:p>
          </p:txBody>
        </p:sp>
        <p:sp>
          <p:nvSpPr>
            <p:cNvPr id="31" name="Rectangle 18"/>
            <p:cNvSpPr/>
            <p:nvPr/>
          </p:nvSpPr>
          <p:spPr>
            <a:xfrm>
              <a:off x="266967" y="2963835"/>
              <a:ext cx="999612" cy="320040"/>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Contracts</a:t>
              </a:r>
            </a:p>
          </p:txBody>
        </p:sp>
        <p:sp>
          <p:nvSpPr>
            <p:cNvPr id="32" name="Rectangle 19"/>
            <p:cNvSpPr/>
            <p:nvPr/>
          </p:nvSpPr>
          <p:spPr>
            <a:xfrm>
              <a:off x="266967" y="3343564"/>
              <a:ext cx="999612" cy="320040"/>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Background</a:t>
              </a:r>
            </a:p>
          </p:txBody>
        </p:sp>
        <p:grpSp>
          <p:nvGrpSpPr>
            <p:cNvPr id="8" name="Group 7"/>
            <p:cNvGrpSpPr/>
            <p:nvPr/>
          </p:nvGrpSpPr>
          <p:grpSpPr>
            <a:xfrm>
              <a:off x="1335808" y="2584106"/>
              <a:ext cx="3858914" cy="1079498"/>
              <a:chOff x="1335808" y="2524418"/>
              <a:chExt cx="3858914" cy="1152530"/>
            </a:xfrm>
          </p:grpSpPr>
          <p:sp>
            <p:nvSpPr>
              <p:cNvPr id="38" name="Rectangle 3"/>
              <p:cNvSpPr/>
              <p:nvPr/>
            </p:nvSpPr>
            <p:spPr>
              <a:xfrm>
                <a:off x="1335808" y="2524418"/>
                <a:ext cx="3858914" cy="1152530"/>
              </a:xfrm>
              <a:prstGeom prst="rect">
                <a:avLst/>
              </a:prstGeom>
              <a:solidFill>
                <a:schemeClr val="accent1">
                  <a:lumMod val="50000"/>
                </a:schemeClr>
              </a:solidFill>
              <a:ln w="10795" cap="flat" cmpd="sng" algn="ctr">
                <a:noFill/>
                <a:prstDash val="solid"/>
                <a:headEnd type="none" w="med" len="med"/>
                <a:tailEnd type="none" w="med" len="med"/>
              </a:ln>
              <a:effectLst/>
            </p:spPr>
            <p:txBody>
              <a:bodyPr rot="0" spcFirstLastPara="0" vertOverflow="overflow" horzOverflow="overflow" vert="horz" wrap="square" lIns="994777"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endParaRPr lang="en-US" sz="2176" kern="0" dirty="0">
                  <a:gradFill>
                    <a:gsLst>
                      <a:gs pos="0">
                        <a:srgbClr val="FFFFFF"/>
                      </a:gs>
                      <a:gs pos="100000">
                        <a:srgbClr val="FFFFFF"/>
                      </a:gs>
                    </a:gsLst>
                    <a:lin ang="5400000" scaled="0"/>
                  </a:gradFill>
                  <a:latin typeface="Segoe UI"/>
                </a:endParaRPr>
              </a:p>
            </p:txBody>
          </p:sp>
          <p:grpSp>
            <p:nvGrpSpPr>
              <p:cNvPr id="7" name="Group 6"/>
              <p:cNvGrpSpPr/>
              <p:nvPr/>
            </p:nvGrpSpPr>
            <p:grpSpPr>
              <a:xfrm>
                <a:off x="1436464" y="2622053"/>
                <a:ext cx="3657602" cy="957260"/>
                <a:chOff x="1469943" y="2654132"/>
                <a:chExt cx="3657602" cy="957260"/>
              </a:xfrm>
            </p:grpSpPr>
            <p:grpSp>
              <p:nvGrpSpPr>
                <p:cNvPr id="6" name="Group 5"/>
                <p:cNvGrpSpPr/>
                <p:nvPr/>
              </p:nvGrpSpPr>
              <p:grpSpPr>
                <a:xfrm>
                  <a:off x="1469943" y="2654132"/>
                  <a:ext cx="3657600" cy="250014"/>
                  <a:chOff x="1469943" y="2654132"/>
                  <a:chExt cx="3682225" cy="250014"/>
                </a:xfrm>
              </p:grpSpPr>
              <p:sp>
                <p:nvSpPr>
                  <p:cNvPr id="39" name="Rectangle 4"/>
                  <p:cNvSpPr/>
                  <p:nvPr/>
                </p:nvSpPr>
                <p:spPr>
                  <a:xfrm>
                    <a:off x="1469943" y="2654132"/>
                    <a:ext cx="936281" cy="250014"/>
                  </a:xfrm>
                  <a:prstGeom prst="rect">
                    <a:avLst/>
                  </a:prstGeom>
                  <a:solidFill>
                    <a:schemeClr val="bg1"/>
                  </a:solidFill>
                  <a:ln w="10795" cap="flat" cmpd="sng" algn="ctr">
                    <a:solidFill>
                      <a:schemeClr val="accent1">
                        <a:lumMod val="50000"/>
                      </a:schemeClr>
                    </a:solid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360" kern="0" dirty="0">
                        <a:solidFill>
                          <a:schemeClr val="accent1">
                            <a:lumMod val="75000"/>
                          </a:schemeClr>
                        </a:solidFill>
                        <a:latin typeface="Segoe UI" panose="020B0502040204020203" pitchFamily="34" charset="0"/>
                        <a:cs typeface="Segoe UI" panose="020B0502040204020203" pitchFamily="34" charset="0"/>
                      </a:rPr>
                      <a:t>Mobile APIs</a:t>
                    </a:r>
                  </a:p>
                </p:txBody>
              </p:sp>
              <p:sp>
                <p:nvSpPr>
                  <p:cNvPr id="40" name="Rectangle 6"/>
                  <p:cNvSpPr/>
                  <p:nvPr/>
                </p:nvSpPr>
                <p:spPr>
                  <a:xfrm>
                    <a:off x="2475368" y="2654132"/>
                    <a:ext cx="936281" cy="250014"/>
                  </a:xfrm>
                  <a:prstGeom prst="rect">
                    <a:avLst/>
                  </a:prstGeom>
                  <a:solidFill>
                    <a:schemeClr val="bg1"/>
                  </a:solidFill>
                  <a:ln w="10795" cap="flat" cmpd="sng" algn="ctr">
                    <a:solidFill>
                      <a:schemeClr val="accent1">
                        <a:lumMod val="50000"/>
                      </a:schemeClr>
                    </a:solid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360" kern="0" dirty="0">
                        <a:solidFill>
                          <a:schemeClr val="accent1">
                            <a:lumMod val="75000"/>
                          </a:schemeClr>
                        </a:solidFill>
                        <a:latin typeface="Segoe UI" panose="020B0502040204020203" pitchFamily="34" charset="0"/>
                        <a:cs typeface="Segoe UI" panose="020B0502040204020203" pitchFamily="34" charset="0"/>
                      </a:rPr>
                      <a:t>Xbox APIs</a:t>
                    </a:r>
                  </a:p>
                </p:txBody>
              </p:sp>
              <p:sp>
                <p:nvSpPr>
                  <p:cNvPr id="41" name="Rectangle 7"/>
                  <p:cNvSpPr/>
                  <p:nvPr/>
                </p:nvSpPr>
                <p:spPr>
                  <a:xfrm>
                    <a:off x="4215887" y="2654132"/>
                    <a:ext cx="936281" cy="250014"/>
                  </a:xfrm>
                  <a:prstGeom prst="rect">
                    <a:avLst/>
                  </a:prstGeom>
                  <a:solidFill>
                    <a:schemeClr val="bg1"/>
                  </a:solidFill>
                  <a:ln w="10795" cap="flat" cmpd="sng" algn="ctr">
                    <a:solidFill>
                      <a:schemeClr val="accent1">
                        <a:lumMod val="50000"/>
                      </a:schemeClr>
                    </a:solid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360" kern="0" dirty="0">
                        <a:solidFill>
                          <a:schemeClr val="accent1">
                            <a:lumMod val="75000"/>
                          </a:schemeClr>
                        </a:solidFill>
                        <a:latin typeface="Segoe UI" panose="020B0502040204020203" pitchFamily="34" charset="0"/>
                        <a:cs typeface="Segoe UI" panose="020B0502040204020203" pitchFamily="34" charset="0"/>
                      </a:rPr>
                      <a:t>Desktop APIs</a:t>
                    </a:r>
                  </a:p>
                </p:txBody>
              </p:sp>
              <p:sp>
                <p:nvSpPr>
                  <p:cNvPr id="45" name="Rectangle 8"/>
                  <p:cNvSpPr/>
                  <p:nvPr/>
                </p:nvSpPr>
                <p:spPr>
                  <a:xfrm>
                    <a:off x="3480793" y="2654132"/>
                    <a:ext cx="665949" cy="250014"/>
                  </a:xfrm>
                  <a:prstGeom prst="rect">
                    <a:avLst/>
                  </a:prstGeom>
                  <a:solidFill>
                    <a:schemeClr val="bg1"/>
                  </a:solidFill>
                  <a:ln w="10795" cap="flat" cmpd="sng" algn="ctr">
                    <a:solidFill>
                      <a:schemeClr val="accent1">
                        <a:lumMod val="50000"/>
                      </a:schemeClr>
                    </a:solid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360" kern="0" dirty="0">
                        <a:solidFill>
                          <a:schemeClr val="accent1">
                            <a:lumMod val="75000"/>
                          </a:schemeClr>
                        </a:solidFill>
                        <a:latin typeface="Segoe UI" panose="020B0502040204020203" pitchFamily="34" charset="0"/>
                        <a:cs typeface="Segoe UI" panose="020B0502040204020203" pitchFamily="34" charset="0"/>
                      </a:rPr>
                      <a:t>…</a:t>
                    </a:r>
                  </a:p>
                </p:txBody>
              </p:sp>
            </p:grpSp>
            <p:sp>
              <p:nvSpPr>
                <p:cNvPr id="46" name="Rectangle 9"/>
                <p:cNvSpPr/>
                <p:nvPr/>
              </p:nvSpPr>
              <p:spPr>
                <a:xfrm>
                  <a:off x="1469945" y="2963835"/>
                  <a:ext cx="3657600" cy="647557"/>
                </a:xfrm>
                <a:prstGeom prst="rect">
                  <a:avLst/>
                </a:prstGeom>
                <a:solidFill>
                  <a:schemeClr val="bg1"/>
                </a:solidFill>
                <a:ln w="10795" cap="flat" cmpd="sng" algn="ctr">
                  <a:solidFill>
                    <a:schemeClr val="accent1">
                      <a:lumMod val="50000"/>
                    </a:schemeClr>
                  </a:solidFill>
                  <a:prstDash val="solid"/>
                  <a:headEnd type="none" w="med" len="med"/>
                  <a:tailEnd type="none" w="med" len="med"/>
                </a:ln>
                <a:effectLst/>
              </p:spPr>
              <p:txBody>
                <a:bodyPr rot="0" spcFirstLastPara="0" vertOverflow="overflow" horzOverflow="overflow" vert="horz" wrap="square" lIns="124342" tIns="62171" rIns="124342" bIns="62171" numCol="1" spcCol="0" rtlCol="0" fromWordArt="0" anchor="ctr" anchorCtr="0" forceAA="0" compatLnSpc="1">
                  <a:prstTxWarp prst="textNoShape">
                    <a:avLst/>
                  </a:prstTxWarp>
                  <a:noAutofit/>
                </a:bodyPr>
                <a:lstStyle/>
                <a:p>
                  <a:pPr algn="ctr" defTabSz="1268069" fontAlgn="base">
                    <a:spcBef>
                      <a:spcPct val="0"/>
                    </a:spcBef>
                    <a:spcAft>
                      <a:spcPct val="0"/>
                    </a:spcAft>
                    <a:defRPr/>
                  </a:pPr>
                  <a:r>
                    <a:rPr lang="en-US" sz="1360" kern="0" dirty="0">
                      <a:solidFill>
                        <a:schemeClr val="accent1">
                          <a:lumMod val="75000"/>
                        </a:schemeClr>
                      </a:solidFill>
                      <a:latin typeface="Segoe UI" panose="020B0502040204020203" pitchFamily="34" charset="0"/>
                      <a:cs typeface="Segoe UI" panose="020B0502040204020203" pitchFamily="34" charset="0"/>
                    </a:rPr>
                    <a:t>Universal App Platform APIs</a:t>
                  </a:r>
                </a:p>
              </p:txBody>
            </p:sp>
          </p:grpSp>
        </p:grpSp>
      </p:grpSp>
      <p:sp>
        <p:nvSpPr>
          <p:cNvPr id="42" name="Rectangle 41"/>
          <p:cNvSpPr/>
          <p:nvPr/>
        </p:nvSpPr>
        <p:spPr>
          <a:xfrm>
            <a:off x="7442771" y="1731324"/>
            <a:ext cx="1409761" cy="3400820"/>
          </a:xfrm>
          <a:prstGeom prst="rect">
            <a:avLst/>
          </a:prstGeom>
          <a:solidFill>
            <a:srgbClr val="8C9DB6"/>
          </a:solidFill>
          <a:ln w="10795" cap="flat" cmpd="sng" algn="ctr">
            <a:noFill/>
            <a:prstDash val="solid"/>
            <a:headEnd type="none" w="med" len="med"/>
            <a:tailEnd type="none" w="med" len="med"/>
          </a:ln>
          <a:effectLst/>
        </p:spPr>
        <p:txBody>
          <a:bodyPr rot="0" spcFirstLastPara="0" vertOverflow="overflow" horzOverflow="overflow" vert="horz" wrap="square" lIns="124342" tIns="124347" rIns="124342" bIns="62171" numCol="1" spcCol="0" rtlCol="0" fromWordArt="0" anchor="t" anchorCtr="0" forceAA="0" compatLnSpc="1">
            <a:prstTxWarp prst="textNoShape">
              <a:avLst/>
            </a:prstTxWarp>
            <a:noAutofit/>
          </a:bodyPr>
          <a:lstStyle/>
          <a:p>
            <a:pPr algn="ctr" defTabSz="1268069" fontAlgn="base">
              <a:spcBef>
                <a:spcPct val="0"/>
              </a:spcBef>
              <a:spcAft>
                <a:spcPct val="0"/>
              </a:spcAft>
              <a:defRPr/>
            </a:pPr>
            <a:r>
              <a:rPr lang="en-US" sz="1564" kern="0" dirty="0">
                <a:gradFill>
                  <a:gsLst>
                    <a:gs pos="0">
                      <a:schemeClr val="bg1"/>
                    </a:gs>
                    <a:gs pos="100000">
                      <a:schemeClr val="bg1"/>
                    </a:gs>
                  </a:gsLst>
                  <a:lin ang="5400000" scaled="0"/>
                </a:gradFill>
                <a:latin typeface="Segoe UI"/>
              </a:rPr>
              <a:t>Desktop</a:t>
            </a:r>
          </a:p>
          <a:p>
            <a:pPr algn="ctr" defTabSz="1268069" fontAlgn="base">
              <a:spcBef>
                <a:spcPct val="0"/>
              </a:spcBef>
              <a:spcAft>
                <a:spcPct val="0"/>
              </a:spcAft>
              <a:defRPr/>
            </a:pPr>
            <a:r>
              <a:rPr lang="en-US" sz="1564" kern="0" dirty="0">
                <a:gradFill>
                  <a:gsLst>
                    <a:gs pos="0">
                      <a:schemeClr val="bg1"/>
                    </a:gs>
                    <a:gs pos="100000">
                      <a:schemeClr val="bg1"/>
                    </a:gs>
                  </a:gsLst>
                  <a:lin ang="5400000" scaled="0"/>
                </a:gradFill>
                <a:latin typeface="Segoe UI"/>
              </a:rPr>
              <a:t>Applications</a:t>
            </a:r>
          </a:p>
          <a:p>
            <a:pPr algn="ctr" defTabSz="1268069" fontAlgn="base">
              <a:spcBef>
                <a:spcPct val="0"/>
              </a:spcBef>
              <a:spcAft>
                <a:spcPct val="0"/>
              </a:spcAft>
              <a:defRPr/>
            </a:pPr>
            <a:r>
              <a:rPr lang="en-US" sz="1564" kern="0" dirty="0">
                <a:gradFill>
                  <a:gsLst>
                    <a:gs pos="0">
                      <a:schemeClr val="bg1"/>
                    </a:gs>
                    <a:gs pos="100000">
                      <a:schemeClr val="bg1"/>
                    </a:gs>
                  </a:gsLst>
                  <a:lin ang="5400000" scaled="0"/>
                </a:gradFill>
                <a:latin typeface="Segoe UI"/>
              </a:rPr>
              <a:t>(Win32, .NET, etc.)</a:t>
            </a:r>
          </a:p>
        </p:txBody>
      </p:sp>
      <p:sp>
        <p:nvSpPr>
          <p:cNvPr id="43" name="Rectangle 42"/>
          <p:cNvSpPr/>
          <p:nvPr/>
        </p:nvSpPr>
        <p:spPr>
          <a:xfrm>
            <a:off x="8964270" y="1731324"/>
            <a:ext cx="1338605" cy="3400819"/>
          </a:xfrm>
          <a:prstGeom prst="rect">
            <a:avLst/>
          </a:prstGeom>
          <a:solidFill>
            <a:srgbClr val="8C9DB6"/>
          </a:solidFill>
          <a:ln w="10795" cap="flat" cmpd="sng" algn="ctr">
            <a:noFill/>
            <a:prstDash val="solid"/>
            <a:headEnd type="none" w="med" len="med"/>
            <a:tailEnd type="none" w="med" len="med"/>
          </a:ln>
          <a:effectLst/>
        </p:spPr>
        <p:txBody>
          <a:bodyPr rot="0" spcFirstLastPara="0" vertOverflow="overflow" horzOverflow="overflow" vert="horz" wrap="square" lIns="124342" tIns="124347" rIns="124342" bIns="62171" numCol="1" spcCol="0" rtlCol="0" fromWordArt="0" anchor="t" anchorCtr="0" forceAA="0" compatLnSpc="1">
            <a:prstTxWarp prst="textNoShape">
              <a:avLst/>
            </a:prstTxWarp>
            <a:noAutofit/>
          </a:bodyPr>
          <a:lstStyle/>
          <a:p>
            <a:pPr algn="ctr" defTabSz="1268069" fontAlgn="base">
              <a:spcBef>
                <a:spcPct val="0"/>
              </a:spcBef>
              <a:spcAft>
                <a:spcPct val="0"/>
              </a:spcAft>
              <a:defRPr/>
            </a:pPr>
            <a:r>
              <a:rPr lang="en-US" sz="1564" kern="0" dirty="0">
                <a:gradFill>
                  <a:gsLst>
                    <a:gs pos="0">
                      <a:schemeClr val="bg1"/>
                    </a:gs>
                    <a:gs pos="100000">
                      <a:schemeClr val="bg1"/>
                    </a:gs>
                  </a:gsLst>
                  <a:lin ang="5400000" scaled="0"/>
                </a:gradFill>
                <a:latin typeface="Segoe UI"/>
              </a:rPr>
              <a:t>Web</a:t>
            </a:r>
          </a:p>
          <a:p>
            <a:pPr algn="ctr" defTabSz="1268069" fontAlgn="base">
              <a:spcBef>
                <a:spcPct val="0"/>
              </a:spcBef>
              <a:spcAft>
                <a:spcPct val="0"/>
              </a:spcAft>
              <a:defRPr/>
            </a:pPr>
            <a:r>
              <a:rPr lang="en-US" sz="1564" kern="0" dirty="0">
                <a:gradFill>
                  <a:gsLst>
                    <a:gs pos="0">
                      <a:schemeClr val="bg1"/>
                    </a:gs>
                    <a:gs pos="100000">
                      <a:schemeClr val="bg1"/>
                    </a:gs>
                  </a:gsLst>
                  <a:lin ang="5400000" scaled="0"/>
                </a:gradFill>
                <a:latin typeface="Segoe UI"/>
              </a:rPr>
              <a:t>Applications</a:t>
            </a:r>
          </a:p>
        </p:txBody>
      </p:sp>
      <p:sp>
        <p:nvSpPr>
          <p:cNvPr id="44" name="Title 2"/>
          <p:cNvSpPr txBox="1">
            <a:spLocks/>
          </p:cNvSpPr>
          <p:nvPr/>
        </p:nvSpPr>
        <p:spPr>
          <a:xfrm>
            <a:off x="275479" y="209577"/>
            <a:ext cx="11382943" cy="1001685"/>
          </a:xfrm>
          <a:prstGeom prst="rect">
            <a:avLst/>
          </a:prstGeom>
        </p:spPr>
        <p:txBody>
          <a:bodyPr vert="horz" lIns="186521" tIns="124347" rIns="186521" bIns="149217" rtlCol="0" anchor="t" anchorCtr="0">
            <a:noAutofit/>
          </a:bodyPr>
          <a:lst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a:lstStyle>
          <a:p>
            <a:r>
              <a:rPr lang="en-US" sz="4352" dirty="0">
                <a:latin typeface="Segoe UI Semilight" panose="020B0402040204020203" pitchFamily="34" charset="0"/>
                <a:cs typeface="Segoe UI Semilight" panose="020B0402040204020203" pitchFamily="34" charset="0"/>
              </a:rPr>
              <a:t>Universal Windows Platform</a:t>
            </a:r>
            <a:br>
              <a:rPr lang="en-US" sz="4352" dirty="0"/>
            </a:br>
            <a:r>
              <a:rPr lang="en-US" sz="2448" dirty="0">
                <a:gradFill>
                  <a:gsLst>
                    <a:gs pos="0">
                      <a:schemeClr val="tx1"/>
                    </a:gs>
                    <a:gs pos="100000">
                      <a:schemeClr val="tx1"/>
                    </a:gs>
                  </a:gsLst>
                  <a:lin ang="5400000" scaled="1"/>
                </a:gradFill>
              </a:rPr>
              <a:t>A </a:t>
            </a:r>
            <a:r>
              <a:rPr lang="en-US" sz="2448" dirty="0">
                <a:solidFill>
                  <a:schemeClr val="accent1"/>
                </a:solidFill>
                <a:latin typeface="+mn-lt"/>
              </a:rPr>
              <a:t>unified Windows core and app model</a:t>
            </a:r>
            <a:r>
              <a:rPr lang="en-US" sz="2448" dirty="0">
                <a:gradFill>
                  <a:gsLst>
                    <a:gs pos="0">
                      <a:srgbClr val="737373"/>
                    </a:gs>
                    <a:gs pos="100000">
                      <a:srgbClr val="737373"/>
                    </a:gs>
                  </a:gsLst>
                  <a:lin ang="5400000" scaled="1"/>
                </a:gradFill>
                <a:latin typeface="Segoe UI"/>
                <a:ea typeface="+mn-ea"/>
                <a:cs typeface="+mn-cs"/>
              </a:rPr>
              <a:t> </a:t>
            </a:r>
            <a:r>
              <a:rPr lang="en-US" sz="2448" dirty="0">
                <a:solidFill>
                  <a:srgbClr val="737373"/>
                </a:solidFill>
                <a:ea typeface="+mn-ea"/>
                <a:cs typeface="+mn-cs"/>
              </a:rPr>
              <a:t>that supports how you develop your app</a:t>
            </a:r>
            <a:endParaRPr lang="en-US" sz="2448" dirty="0">
              <a:solidFill>
                <a:srgbClr val="737373"/>
              </a:solidFill>
            </a:endParaRPr>
          </a:p>
        </p:txBody>
      </p:sp>
      <p:sp>
        <p:nvSpPr>
          <p:cNvPr id="37" name="Rectangle 15"/>
          <p:cNvSpPr/>
          <p:nvPr/>
        </p:nvSpPr>
        <p:spPr bwMode="auto">
          <a:xfrm>
            <a:off x="7561686" y="4335720"/>
            <a:ext cx="1194622" cy="684884"/>
          </a:xfrm>
          <a:prstGeom prst="rect">
            <a:avLst/>
          </a:prstGeom>
          <a:solidFill>
            <a:schemeClr val="accent2">
              <a:lumMod val="75000"/>
            </a:schemeClr>
          </a:solidFill>
          <a:ln w="10795" cap="flat" cmpd="sng" algn="ctr">
            <a:noFill/>
            <a:prstDash val="solid"/>
            <a:headEnd type="none" w="med" len="med"/>
            <a:tailEnd type="none" w="med" len="med"/>
          </a:ln>
          <a:effectLst/>
        </p:spPr>
        <p:txBody>
          <a:bodyPr vert="horz" wrap="square" lIns="124342" tIns="124347" rIns="124342" bIns="62171" numCol="1" rtlCol="0" anchor="t" anchorCtr="0" compatLnSpc="1">
            <a:prstTxWarp prst="textNoShape">
              <a:avLst/>
            </a:prstTxWarp>
          </a:bodyPr>
          <a:lstStyle/>
          <a:p>
            <a:pPr algn="ctr" defTabSz="1268069" fontAlgn="base">
              <a:spcBef>
                <a:spcPct val="0"/>
              </a:spcBef>
              <a:spcAft>
                <a:spcPct val="0"/>
              </a:spcAft>
              <a:defRPr/>
            </a:pPr>
            <a:r>
              <a:rPr lang="en-US" sz="1428" kern="0" dirty="0">
                <a:solidFill>
                  <a:schemeClr val="bg1"/>
                </a:solidFill>
                <a:latin typeface="Segoe UI"/>
              </a:rPr>
              <a:t>Desktop Bridge</a:t>
            </a:r>
          </a:p>
        </p:txBody>
      </p:sp>
      <p:sp>
        <p:nvSpPr>
          <p:cNvPr id="47" name="Rectangle 15"/>
          <p:cNvSpPr/>
          <p:nvPr/>
        </p:nvSpPr>
        <p:spPr bwMode="auto">
          <a:xfrm>
            <a:off x="9036261" y="4335720"/>
            <a:ext cx="1194622" cy="684884"/>
          </a:xfrm>
          <a:prstGeom prst="rect">
            <a:avLst/>
          </a:prstGeom>
          <a:solidFill>
            <a:schemeClr val="accent2">
              <a:lumMod val="75000"/>
            </a:schemeClr>
          </a:solidFill>
          <a:ln w="10795" cap="flat" cmpd="sng" algn="ctr">
            <a:noFill/>
            <a:prstDash val="solid"/>
            <a:headEnd type="none" w="med" len="med"/>
            <a:tailEnd type="none" w="med" len="med"/>
          </a:ln>
          <a:effectLst/>
        </p:spPr>
        <p:txBody>
          <a:bodyPr vert="horz" wrap="square" lIns="124342" tIns="124347" rIns="124342" bIns="62171" numCol="1" rtlCol="0" anchor="t" anchorCtr="0" compatLnSpc="1">
            <a:prstTxWarp prst="textNoShape">
              <a:avLst/>
            </a:prstTxWarp>
          </a:bodyPr>
          <a:lstStyle/>
          <a:p>
            <a:pPr algn="ctr" defTabSz="1268069" fontAlgn="base">
              <a:spcBef>
                <a:spcPct val="0"/>
              </a:spcBef>
              <a:spcAft>
                <a:spcPct val="0"/>
              </a:spcAft>
              <a:defRPr/>
            </a:pPr>
            <a:r>
              <a:rPr lang="en-US" sz="1428" kern="0" dirty="0">
                <a:solidFill>
                  <a:schemeClr val="bg1"/>
                </a:solidFill>
                <a:latin typeface="Segoe UI"/>
              </a:rPr>
              <a:t>Hosted Web Apps</a:t>
            </a:r>
          </a:p>
        </p:txBody>
      </p:sp>
      <p:sp>
        <p:nvSpPr>
          <p:cNvPr id="2" name="Slide Number Placeholder 1"/>
          <p:cNvSpPr>
            <a:spLocks noGrp="1"/>
          </p:cNvSpPr>
          <p:nvPr>
            <p:ph type="sldNum" sz="quarter" idx="4294967295"/>
          </p:nvPr>
        </p:nvSpPr>
        <p:spPr>
          <a:xfrm>
            <a:off x="12047010" y="6755944"/>
            <a:ext cx="388583" cy="236530"/>
          </a:xfrm>
          <a:prstGeom prst="rect">
            <a:avLst/>
          </a:prstGeom>
        </p:spPr>
        <p:txBody>
          <a:bodyPr/>
          <a:lstStyle/>
          <a:p>
            <a:fld id="{2A07AAD6-65BA-4743-A383-4D091225014B}" type="slidenum">
              <a:rPr lang="en-US" smtClean="0"/>
              <a:pPr/>
              <a:t>65</a:t>
            </a:fld>
            <a:endParaRPr lang="en-US"/>
          </a:p>
        </p:txBody>
      </p:sp>
    </p:spTree>
    <p:extLst>
      <p:ext uri="{BB962C8B-B14F-4D97-AF65-F5344CB8AC3E}">
        <p14:creationId xmlns:p14="http://schemas.microsoft.com/office/powerpoint/2010/main" val="2761673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C377B"/>
        </a:solidFill>
        <a:effectLst/>
      </p:bgPr>
    </p:bg>
    <p:spTree>
      <p:nvGrpSpPr>
        <p:cNvPr id="1" name=""/>
        <p:cNvGrpSpPr/>
        <p:nvPr/>
      </p:nvGrpSpPr>
      <p:grpSpPr>
        <a:xfrm>
          <a:off x="0" y="0"/>
          <a:ext cx="0" cy="0"/>
          <a:chOff x="0" y="0"/>
          <a:chExt cx="0" cy="0"/>
        </a:xfrm>
      </p:grpSpPr>
      <p:sp>
        <p:nvSpPr>
          <p:cNvPr id="15" name="Title 1"/>
          <p:cNvSpPr txBox="1">
            <a:spLocks/>
          </p:cNvSpPr>
          <p:nvPr/>
        </p:nvSpPr>
        <p:spPr>
          <a:xfrm>
            <a:off x="274639" y="295274"/>
            <a:ext cx="11889564" cy="1144588"/>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solidFill>
                  <a:srgbClr val="FFFFFF"/>
                </a:solidFill>
              </a:rPr>
              <a:t>Other Resources</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6" name="Content Placeholder 2"/>
          <p:cNvSpPr txBox="1">
            <a:spLocks/>
          </p:cNvSpPr>
          <p:nvPr/>
        </p:nvSpPr>
        <p:spPr>
          <a:xfrm>
            <a:off x="274637" y="2125662"/>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dirty="0">
                <a:solidFill>
                  <a:srgbClr val="FFFFFF"/>
                </a:solidFill>
                <a:latin typeface="Segoe UI Light"/>
                <a:cs typeface="Segoe UI Light"/>
              </a:rPr>
              <a:t>Get to know Windows 10 UWP</a:t>
            </a:r>
          </a:p>
          <a:p>
            <a:pPr lvl="1"/>
            <a:r>
              <a:rPr lang="en-US" dirty="0">
                <a:solidFill>
                  <a:srgbClr val="FFFFFF"/>
                </a:solidFill>
                <a:latin typeface="Segoe UI Light"/>
                <a:cs typeface="Segoe UI Light"/>
                <a:hlinkClick r:id="rId3"/>
              </a:rPr>
              <a:t>https://channel9.msdn.com/Events/Windows</a:t>
            </a:r>
            <a:r>
              <a:rPr lang="en-US">
                <a:solidFill>
                  <a:srgbClr val="FFFFFF"/>
                </a:solidFill>
                <a:latin typeface="Segoe UI Light"/>
                <a:cs typeface="Segoe UI Light"/>
                <a:hlinkClick r:id="rId3"/>
              </a:rPr>
              <a:t>/Developers-Guide-to-Windows-10-RTM</a:t>
            </a:r>
            <a:endParaRPr lang="en-US" dirty="0">
              <a:solidFill>
                <a:srgbClr val="FFFFFF"/>
              </a:solidFill>
              <a:latin typeface="Segoe UI Light"/>
              <a:cs typeface="Segoe UI Light"/>
            </a:endParaRPr>
          </a:p>
          <a:p>
            <a:pPr lvl="0"/>
            <a:r>
              <a:rPr lang="en-US" dirty="0">
                <a:solidFill>
                  <a:srgbClr val="FFFFFF"/>
                </a:solidFill>
                <a:latin typeface="Segoe UI Light"/>
                <a:cs typeface="Segoe UI Light"/>
              </a:rPr>
              <a:t>Surface Hub Design Overview</a:t>
            </a:r>
          </a:p>
          <a:p>
            <a:pPr lvl="0"/>
            <a:r>
              <a:rPr lang="en-US" dirty="0">
                <a:solidFill>
                  <a:srgbClr val="FFFFFF"/>
                </a:solidFill>
                <a:latin typeface="Segoe UI Light"/>
                <a:cs typeface="Segoe UI Light"/>
              </a:rPr>
              <a:t>Surface Hub App Development Tutorial </a:t>
            </a:r>
          </a:p>
          <a:p>
            <a:pPr lvl="0"/>
            <a:r>
              <a:rPr lang="en-US" dirty="0">
                <a:solidFill>
                  <a:srgbClr val="FFFFFF"/>
                </a:solidFill>
                <a:latin typeface="Segoe UI Light"/>
                <a:cs typeface="Segoe UI Light"/>
              </a:rPr>
              <a:t>Questions?</a:t>
            </a:r>
          </a:p>
          <a:p>
            <a:pPr lvl="1"/>
            <a:r>
              <a:rPr lang="en-US" dirty="0">
                <a:solidFill>
                  <a:srgbClr val="FFFFFF"/>
                </a:solidFill>
                <a:latin typeface="Segoe UI Light"/>
                <a:cs typeface="Segoe UI Light"/>
              </a:rPr>
              <a:t>Email: </a:t>
            </a:r>
            <a:r>
              <a:rPr lang="en-US" dirty="0">
                <a:solidFill>
                  <a:srgbClr val="FFFFFF"/>
                </a:solidFill>
                <a:latin typeface="Segoe UI Light"/>
                <a:cs typeface="Segoe UI Light"/>
                <a:hlinkClick r:id="rId4"/>
              </a:rPr>
              <a:t>hellouwp@Microsoft.com</a:t>
            </a:r>
            <a:endParaRPr lang="en-US" dirty="0">
              <a:solidFill>
                <a:srgbClr val="FFFFFF"/>
              </a:solidFill>
              <a:latin typeface="Segoe UI Light"/>
              <a:cs typeface="Segoe UI Light"/>
            </a:endParaRPr>
          </a:p>
          <a:p>
            <a:pPr lvl="1"/>
            <a:r>
              <a:rPr lang="en-US" dirty="0">
                <a:solidFill>
                  <a:srgbClr val="FFFFFF"/>
                </a:solidFill>
                <a:latin typeface="Segoe UI Light"/>
                <a:cs typeface="Segoe UI Light"/>
              </a:rPr>
              <a:t>Channel9 Forums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Segoe UI Light"/>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Segoe UI Light"/>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Segoe UI Light"/>
            </a:endParaRPr>
          </a:p>
        </p:txBody>
      </p:sp>
    </p:spTree>
    <p:extLst>
      <p:ext uri="{BB962C8B-B14F-4D97-AF65-F5344CB8AC3E}">
        <p14:creationId xmlns:p14="http://schemas.microsoft.com/office/powerpoint/2010/main" val="34143884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C22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2" y="2887662"/>
            <a:ext cx="9143936" cy="762000"/>
          </a:xfrm>
        </p:spPr>
        <p:txBody>
          <a:bodyPr/>
          <a:lstStyle/>
          <a:p>
            <a:r>
              <a:rPr lang="en-US" dirty="0">
                <a:solidFill>
                  <a:srgbClr val="FFFFFF"/>
                </a:solidFill>
              </a:rPr>
              <a:t>Thank you</a:t>
            </a:r>
          </a:p>
        </p:txBody>
      </p:sp>
    </p:spTree>
    <p:extLst>
      <p:ext uri="{BB962C8B-B14F-4D97-AF65-F5344CB8AC3E}">
        <p14:creationId xmlns:p14="http://schemas.microsoft.com/office/powerpoint/2010/main" val="932512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6AAC"/>
                </a:solidFill>
              </a:rPr>
              <a:t>Internet connected</a:t>
            </a:r>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07861" y="1216021"/>
            <a:ext cx="9497959" cy="5778462"/>
          </a:xfrm>
          <a:prstGeom prst="rect">
            <a:avLst/>
          </a:prstGeom>
        </p:spPr>
      </p:pic>
    </p:spTree>
    <p:extLst>
      <p:ext uri="{BB962C8B-B14F-4D97-AF65-F5344CB8AC3E}">
        <p14:creationId xmlns:p14="http://schemas.microsoft.com/office/powerpoint/2010/main" val="23440513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6AAC"/>
                </a:solidFill>
              </a:rPr>
              <a:t>Office 365 Enabled</a:t>
            </a:r>
          </a:p>
        </p:txBody>
      </p:sp>
      <p:pic>
        <p:nvPicPr>
          <p:cNvPr id="5" name="Picture 4"/>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07861" y="1216021"/>
            <a:ext cx="9497959" cy="5778462"/>
          </a:xfrm>
          <a:prstGeom prst="rect">
            <a:avLst/>
          </a:prstGeom>
        </p:spPr>
      </p:pic>
    </p:spTree>
    <p:extLst>
      <p:ext uri="{BB962C8B-B14F-4D97-AF65-F5344CB8AC3E}">
        <p14:creationId xmlns:p14="http://schemas.microsoft.com/office/powerpoint/2010/main" val="2296984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55008" y="404705"/>
            <a:ext cx="10726460" cy="4437962"/>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006AAC"/>
                </a:solidFill>
              </a:rPr>
              <a:t>Multi-user and multi-touch</a:t>
            </a:r>
          </a:p>
        </p:txBody>
      </p:sp>
      <p:pic>
        <p:nvPicPr>
          <p:cNvPr id="6" name="Picture 5"/>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507862" y="1216021"/>
            <a:ext cx="9497957" cy="5778462"/>
          </a:xfrm>
          <a:prstGeom prst="rect">
            <a:avLst/>
          </a:prstGeom>
        </p:spPr>
      </p:pic>
    </p:spTree>
    <p:extLst>
      <p:ext uri="{BB962C8B-B14F-4D97-AF65-F5344CB8AC3E}">
        <p14:creationId xmlns:p14="http://schemas.microsoft.com/office/powerpoint/2010/main" val="1915440849"/>
      </p:ext>
    </p:extLst>
  </p:cSld>
  <p:clrMapOvr>
    <a:masterClrMapping/>
  </p:clrMapOvr>
  <p:transition>
    <p:fade/>
  </p:transition>
</p:sld>
</file>

<file path=ppt/theme/theme1.xml><?xml version="1.0" encoding="utf-8"?>
<a:theme xmlns:a="http://schemas.openxmlformats.org/drawingml/2006/main" name="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2016_2.potx" id="{F2EEA4C0-BF11-4C31-B33B-3FE5A6A80B3C}" vid="{B0D79BE6-79D4-49DE-9BD7-08383D87805B}"/>
    </a:ext>
  </a:extLst>
</a:theme>
</file>

<file path=ppt/theme/theme2.xml><?xml version="1.0" encoding="utf-8"?>
<a:theme xmlns:a="http://schemas.openxmlformats.org/drawingml/2006/main" name="COLOR TEMPLATE">
  <a:themeElements>
    <a:clrScheme name="BT - Dark blue">
      <a:dk1>
        <a:srgbClr val="505050"/>
      </a:dk1>
      <a:lt1>
        <a:srgbClr val="FFFFFF"/>
      </a:lt1>
      <a:dk2>
        <a:srgbClr val="002050"/>
      </a:dk2>
      <a:lt2>
        <a:srgbClr val="CDF4FF"/>
      </a:lt2>
      <a:accent1>
        <a:srgbClr val="0078D7"/>
      </a:accent1>
      <a:accent2>
        <a:srgbClr val="B4009E"/>
      </a:accent2>
      <a:accent3>
        <a:srgbClr val="107C10"/>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2016_2.potx" id="{F2EEA4C0-BF11-4C31-B33B-3FE5A6A80B3C}" vid="{044D7BEF-0239-459F-A996-429B42E10C4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6F35D915A40043946FDF3F85F3B46B" ma:contentTypeVersion="4" ma:contentTypeDescription="Create a new document." ma:contentTypeScope="" ma:versionID="df781cc1c48b6942af305f19820ccf64">
  <xsd:schema xmlns:xsd="http://www.w3.org/2001/XMLSchema" xmlns:xs="http://www.w3.org/2001/XMLSchema" xmlns:p="http://schemas.microsoft.com/office/2006/metadata/properties" xmlns:ns2="04b0200a-ab2e-4323-9485-85f2bda0ba5e" targetNamespace="http://schemas.microsoft.com/office/2006/metadata/properties" ma:root="true" ma:fieldsID="72ae9033c945d396ca510fc610ebf9b6" ns2:_="">
    <xsd:import namespace="04b0200a-ab2e-4323-9485-85f2bda0ba5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b0200a-ab2e-4323-9485-85f2bda0ba5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04b0200a-ab2e-4323-9485-85f2bda0ba5e">cherryw@microsoft.com</LastSharedByUser>
    <SharedWithUsers xmlns="04b0200a-ab2e-4323-9485-85f2bda0ba5e">
      <UserInfo>
        <DisplayName>Sankar Nemani</DisplayName>
        <AccountId>8179</AccountId>
        <AccountType/>
      </UserInfo>
      <UserInfo>
        <DisplayName>Dr Neil Roodyn (NSquared Hong Kong LTD)</DisplayName>
        <AccountId>8181</AccountId>
        <AccountType/>
      </UserInfo>
    </SharedWithUsers>
    <LastSharedByTime xmlns="04b0200a-ab2e-4323-9485-85f2bda0ba5e">2016-11-04T00:36:40+00:00</LastSharedByTime>
  </documentManagement>
</p:properties>
</file>

<file path=customXml/itemProps1.xml><?xml version="1.0" encoding="utf-8"?>
<ds:datastoreItem xmlns:ds="http://schemas.openxmlformats.org/officeDocument/2006/customXml" ds:itemID="{1F74C770-B934-4B74-A66C-24AD7FD7DF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b0200a-ab2e-4323-9485-85f2bda0ba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04b0200a-ab2e-4323-9485-85f2bda0ba5e"/>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Brand_template_16-9_Consumer_DARK_BLUE_2016_2</Template>
  <TotalTime>3154</TotalTime>
  <Words>2691</Words>
  <Application>Microsoft Office PowerPoint</Application>
  <PresentationFormat>Custom</PresentationFormat>
  <Paragraphs>470</Paragraphs>
  <Slides>67</Slides>
  <Notes>48</Notes>
  <HiddenSlides>22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67</vt:i4>
      </vt:variant>
    </vt:vector>
  </HeadingPairs>
  <TitlesOfParts>
    <vt:vector size="77" baseType="lpstr">
      <vt:lpstr>Arial</vt:lpstr>
      <vt:lpstr>Calibri</vt:lpstr>
      <vt:lpstr>Consolas</vt:lpstr>
      <vt:lpstr>Segoe UI</vt:lpstr>
      <vt:lpstr>Segoe UI Light</vt:lpstr>
      <vt:lpstr>Segoe UI Semibold</vt:lpstr>
      <vt:lpstr>Segoe UI Semilight</vt:lpstr>
      <vt:lpstr>Wingdings</vt:lpstr>
      <vt:lpstr>WHITE TEMPLATE</vt:lpstr>
      <vt:lpstr>COLOR TEMPLATE</vt:lpstr>
      <vt:lpstr>Surface HUB</vt:lpstr>
      <vt:lpstr>PowerPoint Presentation</vt:lpstr>
      <vt:lpstr>PowerPoint Presentation</vt:lpstr>
      <vt:lpstr>What is Surface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Journey to Windows 10</vt:lpstr>
      <vt:lpstr>PowerPoint Presentation</vt:lpstr>
      <vt:lpstr>PowerPoint Presentation</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Naturally Engaging Technology</dc:title>
  <dc:subject>&lt;Speech title here&gt;</dc:subject>
  <dc:creator>Maridee Kramer (Blueprint Consulting Services)</dc:creator>
  <cp:keywords/>
  <dc:description>Template: Maryfj_x000d_
Formatting: _x000d_
Audience Type:</dc:description>
  <cp:lastModifiedBy>Cherry Wang</cp:lastModifiedBy>
  <cp:revision>137</cp:revision>
  <dcterms:created xsi:type="dcterms:W3CDTF">2016-08-20T17:57:28Z</dcterms:created>
  <dcterms:modified xsi:type="dcterms:W3CDTF">2016-11-07T18:46:52Z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0x010100926F35D915A40043946FDF3F85F3B46B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